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66" r:id="rId4"/>
    <p:sldId id="267" r:id="rId5"/>
    <p:sldId id="263" r:id="rId6"/>
    <p:sldId id="261" r:id="rId7"/>
    <p:sldId id="268" r:id="rId8"/>
    <p:sldId id="269" r:id="rId9"/>
    <p:sldId id="270" r:id="rId10"/>
    <p:sldId id="265" r:id="rId11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75E38-14EA-4D0B-AAD4-E56A0345099A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1A11F-90B7-4930-A5F0-E8E28A105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0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navigate other webpages</a:t>
            </a:r>
          </a:p>
          <a:p>
            <a:r>
              <a:rPr lang="en-US" dirty="0"/>
              <a:t>No screen capture, copy paste,</a:t>
            </a:r>
            <a:r>
              <a:rPr lang="en-US" baseline="0" dirty="0"/>
              <a:t> keystroke recorder, access notes and personal info, no print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1A11F-90B7-4930-A5F0-E8E28A105F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6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4F0C31F0-EF00-4B76-9FD3-C13A1E609AB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233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C79A-7C6C-423F-8DBA-FA6D18CBC9F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601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39ADC79A-7C6C-423F-8DBA-FA6D18CBC9F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1966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39ADC79A-7C6C-423F-8DBA-FA6D18CBC9F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374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39ADC79A-7C6C-423F-8DBA-FA6D18CBC9F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920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C79A-7C6C-423F-8DBA-FA6D18CBC9F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4957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C79A-7C6C-423F-8DBA-FA6D18CBC9F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112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5877B-60EB-409B-B12C-4EA92990A9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6991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58B48CC4-BB09-4ABA-8293-6EA7F4DB517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32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6B0B-C2A5-4448-B3BC-9C568BE56A1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126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45BFAB60-3000-419E-AB99-78F7FA3E46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43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50DB-552A-4596-AFB7-ED3E57042D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977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673E-9B72-4B2C-9FFA-FD79EAD0339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8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0496-6A8E-42C1-96B9-A45142AE5F3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753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CA62-27DD-4835-A403-F9B504B7737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307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3F1-74D1-42CD-9890-75045651F14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35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8D571-239E-4204-A30C-D42FE5F6C3D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744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DC79A-7C6C-423F-8DBA-FA6D18CBC9F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9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oeurp@northern.on.ca" TargetMode="External"/><Relationship Id="rId2" Type="http://schemas.openxmlformats.org/officeDocument/2006/relationships/hyperlink" Target="mailto:bourgeoisa@northern.on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erncollege.ca/employees/" TargetMode="External"/><Relationship Id="rId2" Type="http://schemas.openxmlformats.org/officeDocument/2006/relationships/hyperlink" Target="https://www.northerncollege.ca/leid/blackboar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lackboard.northerncollege.ca/" TargetMode="External"/><Relationship Id="rId2" Type="http://schemas.openxmlformats.org/officeDocument/2006/relationships/hyperlink" Target="https://www.northerncollege.ca/leid/blackboard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-QRHkoF8X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rtherncollege.ca/leid/faculty-connect-user-guide-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erncollege.ca/leid/blackboard/" TargetMode="External"/><Relationship Id="rId2" Type="http://schemas.openxmlformats.org/officeDocument/2006/relationships/hyperlink" Target="https://northerncollege.zoom.u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ithelp@northern.on.c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erncollege.ca/mynorthern/" TargetMode="External"/><Relationship Id="rId2" Type="http://schemas.openxmlformats.org/officeDocument/2006/relationships/hyperlink" Target="mailto:StudentITHelp@northern.on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338" y="3284984"/>
            <a:ext cx="5688632" cy="1080120"/>
          </a:xfrm>
        </p:spPr>
        <p:txBody>
          <a:bodyPr>
            <a:noAutofit/>
          </a:bodyPr>
          <a:lstStyle/>
          <a:p>
            <a:pPr algn="ctr"/>
            <a:r>
              <a:rPr lang="en-C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Technology</a:t>
            </a:r>
          </a:p>
          <a:p>
            <a:pPr algn="ctr"/>
            <a:r>
              <a:rPr lang="en-CA" b="1" dirty="0"/>
              <a:t>What you need to know </a:t>
            </a:r>
          </a:p>
        </p:txBody>
      </p:sp>
      <p:pic>
        <p:nvPicPr>
          <p:cNvPr id="8" name="Picture 7" descr="Image result for northern college 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51" y="1556792"/>
            <a:ext cx="3981207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261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407" y="332656"/>
            <a:ext cx="3857600" cy="11430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Contact Information 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sz="2800" dirty="0"/>
              <a:t> </a:t>
            </a:r>
            <a:r>
              <a:rPr lang="en-US" sz="2400" dirty="0"/>
              <a:t>Angela Bourgeois, </a:t>
            </a:r>
            <a:r>
              <a:rPr lang="en-US" sz="2400" dirty="0" err="1"/>
              <a:t>ext</a:t>
            </a:r>
            <a:r>
              <a:rPr lang="en-US" sz="2400" dirty="0"/>
              <a:t> 2154</a:t>
            </a:r>
          </a:p>
          <a:p>
            <a:pPr lvl="1"/>
            <a:r>
              <a:rPr lang="en-US" sz="2400" dirty="0">
                <a:hlinkClick r:id="rId2"/>
              </a:rPr>
              <a:t>bourgeoisa@northern.on.ca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Trish Francoeur, </a:t>
            </a:r>
            <a:r>
              <a:rPr lang="en-US" sz="2400" dirty="0" err="1"/>
              <a:t>ext</a:t>
            </a:r>
            <a:r>
              <a:rPr lang="en-US" sz="2400" dirty="0"/>
              <a:t> 2252</a:t>
            </a:r>
          </a:p>
          <a:p>
            <a:pPr lvl="1"/>
            <a:r>
              <a:rPr lang="en-US" sz="2400" dirty="0">
                <a:hlinkClick r:id="rId3"/>
              </a:rPr>
              <a:t>francoeurp@northern.on.ca</a:t>
            </a:r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2800" dirty="0"/>
              <a:t>If urgent call </a:t>
            </a:r>
            <a:r>
              <a:rPr lang="en-US" sz="2800" dirty="0" err="1"/>
              <a:t>ext</a:t>
            </a:r>
            <a:r>
              <a:rPr lang="en-US" sz="2800" dirty="0"/>
              <a:t> 7000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5226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Covered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67544" y="2420888"/>
            <a:ext cx="776844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en-US" sz="2800" kern="0" dirty="0"/>
              <a:t>Resource Materials &amp; Training </a:t>
            </a:r>
          </a:p>
          <a:p>
            <a:pPr>
              <a:spcAft>
                <a:spcPts val="1000"/>
              </a:spcAft>
            </a:pPr>
            <a:r>
              <a:rPr lang="en-US" sz="2800" kern="0" dirty="0"/>
              <a:t>LMS – Blackboard Learn </a:t>
            </a:r>
          </a:p>
          <a:p>
            <a:pPr>
              <a:spcAft>
                <a:spcPts val="1000"/>
              </a:spcAft>
            </a:pPr>
            <a:r>
              <a:rPr lang="en-US" sz="2800" kern="0" dirty="0"/>
              <a:t>Faculty Connect</a:t>
            </a:r>
          </a:p>
          <a:p>
            <a:pPr>
              <a:spcAft>
                <a:spcPts val="1000"/>
              </a:spcAft>
            </a:pPr>
            <a:r>
              <a:rPr lang="en-US" sz="2800" kern="0" dirty="0"/>
              <a:t>Video / Web Conferencing –Zoom &amp; MS Teams</a:t>
            </a:r>
          </a:p>
          <a:p>
            <a:pPr>
              <a:spcAft>
                <a:spcPts val="1000"/>
              </a:spcAft>
            </a:pPr>
            <a:r>
              <a:rPr lang="en-US" sz="2800" kern="0" dirty="0"/>
              <a:t>Faculty &amp; Student Help</a:t>
            </a:r>
          </a:p>
          <a:p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351183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373"/>
            <a:ext cx="7866072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 Material &amp; Training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7679060" cy="38884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LEID Website </a:t>
            </a:r>
          </a:p>
          <a:p>
            <a:pPr marL="0" indent="0" algn="ctr"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dirty="0">
                <a:hlinkClick r:id="rId2"/>
              </a:rPr>
              <a:t>https://www.northerncollege.ca/leid/blackboard/</a:t>
            </a:r>
            <a:endParaRPr lang="en-US" dirty="0"/>
          </a:p>
          <a:p>
            <a:pPr marL="0" indent="0" algn="ctr"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2800" dirty="0"/>
              <a:t>or</a:t>
            </a:r>
          </a:p>
          <a:p>
            <a:pPr marL="0" indent="0" algn="ctr"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2800" dirty="0"/>
              <a:t> </a:t>
            </a:r>
            <a:r>
              <a:rPr lang="en-US" sz="2400" dirty="0">
                <a:hlinkClick r:id="rId3"/>
              </a:rPr>
              <a:t>https://www.northerncollege.ca/employees/</a:t>
            </a:r>
            <a:endParaRPr lang="en-US" sz="2400" dirty="0"/>
          </a:p>
          <a:p>
            <a:pPr marL="0" indent="0" algn="ctr">
              <a:spcBef>
                <a:spcPts val="600"/>
              </a:spcBef>
              <a:spcAft>
                <a:spcPts val="1000"/>
              </a:spcAft>
              <a:buNone/>
            </a:pPr>
            <a:endParaRPr lang="en-US" sz="1200" dirty="0"/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One on One Help – As needed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Scheduled Group Training Opportunities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356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523" y="620688"/>
            <a:ext cx="6377940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LMS – learning Management System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9553" y="2060848"/>
            <a:ext cx="8208911" cy="388843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2800" dirty="0"/>
              <a:t>	</a:t>
            </a:r>
            <a:r>
              <a:rPr lang="en-US" sz="3200" b="1" dirty="0"/>
              <a:t>Blackboard Learn</a:t>
            </a:r>
          </a:p>
          <a:p>
            <a:pPr marL="0" indent="0">
              <a:spcBef>
                <a:spcPts val="600"/>
              </a:spcBef>
              <a:spcAft>
                <a:spcPts val="1000"/>
              </a:spcAft>
              <a:buNone/>
            </a:pPr>
            <a:endParaRPr lang="en-US" sz="800" b="1" dirty="0"/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600" dirty="0"/>
              <a:t>Virtual Learning Environment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Links on </a:t>
            </a:r>
            <a:r>
              <a:rPr lang="en-US" sz="2800" dirty="0">
                <a:hlinkClick r:id="rId2"/>
              </a:rPr>
              <a:t>LEID Site </a:t>
            </a:r>
            <a:endParaRPr lang="en-US" sz="2800" dirty="0"/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Website Address: </a:t>
            </a:r>
            <a:r>
              <a:rPr lang="en-US" sz="2800" dirty="0">
                <a:hlinkClick r:id="rId3"/>
              </a:rPr>
              <a:t>blackboard.northerncollege.ca</a:t>
            </a:r>
            <a:endParaRPr lang="en-US" sz="2800" dirty="0"/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Respondus Lockdown Browser / Monitor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4"/>
          <a:srcRect b="20047"/>
          <a:stretch/>
        </p:blipFill>
        <p:spPr bwMode="auto">
          <a:xfrm>
            <a:off x="395536" y="1894126"/>
            <a:ext cx="875546" cy="6754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922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4973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2800" b="1" dirty="0"/>
              <a:t>            Respondus Lockdown Browser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endParaRPr lang="en-US" sz="1200" dirty="0"/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Custom browser that locks down the testing environment inside Blackboard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Works in conjunction with Respondus Monitor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Records students and their environment during testing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Prevents cheating during online exams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endParaRPr lang="en-US" sz="800" dirty="0"/>
          </a:p>
        </p:txBody>
      </p:sp>
      <p:pic>
        <p:nvPicPr>
          <p:cNvPr id="2050" name="Picture 2" descr="Image result for respondus lockdown brows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74440" cy="86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370523" y="620688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LMS – learning Management System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670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6377940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Connect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Accessed via Employee Connect Link 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Shows all of your courses &amp; students enrolled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Access to timetable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Access to student timetable 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Insert student grades at end of semester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en-US" sz="2800" dirty="0">
                <a:hlinkClick r:id="rId2"/>
              </a:rPr>
              <a:t>User Guide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30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8921" y="476672"/>
            <a:ext cx="6377940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Conferencing / Online Learning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27585" y="1769700"/>
            <a:ext cx="7632848" cy="497166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3300" b="1" dirty="0"/>
              <a:t>  Northern College Zoom</a:t>
            </a:r>
            <a:r>
              <a:rPr lang="en-US" sz="28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Online teaching tool for synchronous or asynchronous teaching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Accessed directly from your Blackboard Course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Sign up to start using at </a:t>
            </a:r>
            <a:r>
              <a:rPr lang="en-US" sz="2800" dirty="0">
                <a:hlinkClick r:id="rId2"/>
              </a:rPr>
              <a:t>https://northerncollege.zoom.us/</a:t>
            </a:r>
            <a:endParaRPr lang="en-US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Instructions available at: </a:t>
            </a:r>
            <a:r>
              <a:rPr lang="en-US" sz="2800" dirty="0">
                <a:hlinkClick r:id="rId3"/>
              </a:rPr>
              <a:t>https://www.northerncollege.ca/leid/blackboard/</a:t>
            </a: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1400" dirty="0"/>
              <a:t>	</a:t>
            </a:r>
            <a:r>
              <a:rPr lang="en-US" sz="1400" b="1" dirty="0"/>
              <a:t>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3300" b="1" dirty="0"/>
              <a:t>   Microsoft Teams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Link on LEID site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Web or app use </a:t>
            </a:r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 rotWithShape="1">
          <a:blip r:embed="rId4"/>
          <a:srcRect l="16118" r="24977"/>
          <a:stretch/>
        </p:blipFill>
        <p:spPr bwMode="auto">
          <a:xfrm>
            <a:off x="223752" y="4725144"/>
            <a:ext cx="833162" cy="792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Zoom Logo and Its History | LogoMyWay">
            <a:extLst>
              <a:ext uri="{FF2B5EF4-FFF2-40B4-BE49-F238E27FC236}">
                <a16:creationId xmlns:a16="http://schemas.microsoft.com/office/drawing/2014/main" id="{854DF351-EE75-10ED-6788-A6B3DCA9D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37" y="1556792"/>
            <a:ext cx="899592" cy="91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32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647594"/>
            <a:ext cx="6377940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&amp; Student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584" y="2636912"/>
            <a:ext cx="7007298" cy="36724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Classroom SOS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sz="2400" dirty="0"/>
              <a:t>IT Help button on phone (</a:t>
            </a:r>
            <a:r>
              <a:rPr lang="en-US" sz="2400" dirty="0" err="1"/>
              <a:t>ext</a:t>
            </a:r>
            <a:r>
              <a:rPr lang="en-US" sz="2400" dirty="0"/>
              <a:t> 7000)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Urgent Issue – Ext 7000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Track – It!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/>
              <a:t>Email – </a:t>
            </a:r>
            <a:r>
              <a:rPr lang="en-US" sz="2800" dirty="0">
                <a:hlinkClick r:id="rId2"/>
              </a:rPr>
              <a:t>ithelp@northern.on.ca</a:t>
            </a:r>
            <a:r>
              <a:rPr lang="en-US" sz="2800" dirty="0"/>
              <a:t> </a:t>
            </a:r>
          </a:p>
          <a:p>
            <a:endParaRPr lang="en-C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91356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</a:t>
            </a:r>
            <a:endParaRPr lang="en-CA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72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548680"/>
            <a:ext cx="6377940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&amp; Student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827584" y="2636912"/>
            <a:ext cx="7992888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en-US" sz="2800" kern="0" dirty="0"/>
              <a:t>Toll Free Number IT Help</a:t>
            </a:r>
          </a:p>
          <a:p>
            <a:pPr lvl="1">
              <a:spcAft>
                <a:spcPts val="1000"/>
              </a:spcAft>
            </a:pPr>
            <a:r>
              <a:rPr lang="en-US" sz="2400" kern="0" dirty="0"/>
              <a:t>1-866-999-0799</a:t>
            </a:r>
          </a:p>
          <a:p>
            <a:pPr>
              <a:spcAft>
                <a:spcPts val="1000"/>
              </a:spcAft>
            </a:pPr>
            <a:r>
              <a:rPr lang="en-US" sz="2800" kern="0" dirty="0"/>
              <a:t>Email </a:t>
            </a:r>
            <a:r>
              <a:rPr lang="en-CA" sz="2800" kern="0" dirty="0">
                <a:hlinkClick r:id="rId2"/>
              </a:rPr>
              <a:t>StudentITHelp@northern.on.ca</a:t>
            </a:r>
            <a:r>
              <a:rPr lang="en-CA" kern="0" dirty="0"/>
              <a:t> </a:t>
            </a:r>
            <a:endParaRPr lang="en-US" sz="2400" kern="0" dirty="0"/>
          </a:p>
          <a:p>
            <a:pPr>
              <a:spcAft>
                <a:spcPts val="1000"/>
              </a:spcAft>
            </a:pPr>
            <a:r>
              <a:rPr lang="en-US" kern="0" dirty="0">
                <a:hlinkClick r:id="rId3"/>
              </a:rPr>
              <a:t>https://www.northerncollege.ca/mynorthern/</a:t>
            </a:r>
            <a:endParaRPr lang="en-US" kern="0" dirty="0"/>
          </a:p>
          <a:p>
            <a:pPr lvl="1">
              <a:spcAft>
                <a:spcPts val="1000"/>
              </a:spcAft>
            </a:pPr>
            <a:r>
              <a:rPr lang="en-US" kern="0" dirty="0"/>
              <a:t>IT resources &amp; services</a:t>
            </a:r>
          </a:p>
          <a:p>
            <a:endParaRPr lang="en-US" kern="0" dirty="0"/>
          </a:p>
          <a:p>
            <a:pPr marL="457200" lvl="1" indent="0">
              <a:buNone/>
            </a:pPr>
            <a:endParaRPr lang="en-CA" kern="0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1860871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</a:t>
            </a:r>
            <a:endParaRPr lang="en-CA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030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1620</TotalTime>
  <Words>364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Vapor Trail</vt:lpstr>
      <vt:lpstr>PowerPoint Presentation</vt:lpstr>
      <vt:lpstr>What’s Covered</vt:lpstr>
      <vt:lpstr>Resource Material &amp; Training</vt:lpstr>
      <vt:lpstr>LMS – learning Management System</vt:lpstr>
      <vt:lpstr>PowerPoint Presentation</vt:lpstr>
      <vt:lpstr>Faculty Connect </vt:lpstr>
      <vt:lpstr>Web Conferencing / Online Learning</vt:lpstr>
      <vt:lpstr>Faculty &amp; Student  Help</vt:lpstr>
      <vt:lpstr>Faculty &amp; Student  Help</vt:lpstr>
      <vt:lpstr>Questions?</vt:lpstr>
    </vt:vector>
  </TitlesOfParts>
  <Company>Northern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bourgeoisa</dc:creator>
  <cp:lastModifiedBy>Angela Bourgeois 🐎</cp:lastModifiedBy>
  <cp:revision>39</cp:revision>
  <dcterms:created xsi:type="dcterms:W3CDTF">2012-06-25T14:50:05Z</dcterms:created>
  <dcterms:modified xsi:type="dcterms:W3CDTF">2024-08-22T21:06:30Z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TC102885631033</vt:lpwstr>
  </property>
</Properties>
</file>