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70" r:id="rId3"/>
    <p:sldId id="267" r:id="rId4"/>
    <p:sldId id="271" r:id="rId5"/>
    <p:sldId id="257" r:id="rId6"/>
    <p:sldId id="258" r:id="rId7"/>
    <p:sldId id="268" r:id="rId8"/>
    <p:sldId id="272" r:id="rId9"/>
    <p:sldId id="259" r:id="rId10"/>
    <p:sldId id="273" r:id="rId11"/>
    <p:sldId id="274" r:id="rId12"/>
    <p:sldId id="275" r:id="rId13"/>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FF41A77B-B437-4B79-AA2B-5E0EE01B722E}" type="datetimeFigureOut">
              <a:rPr lang="en-US" smtClean="0"/>
              <a:t>10/12/2022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B4021754-3D99-42F0-B3AB-DF676F505788}" type="slidenum">
              <a:rPr lang="en-US" smtClean="0"/>
              <a:t>‹#›</a:t>
            </a:fld>
            <a:endParaRPr lang="en-US"/>
          </a:p>
        </p:txBody>
      </p:sp>
    </p:spTree>
    <p:extLst>
      <p:ext uri="{BB962C8B-B14F-4D97-AF65-F5344CB8AC3E}">
        <p14:creationId xmlns:p14="http://schemas.microsoft.com/office/powerpoint/2010/main" val="142411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a:t>
            </a:r>
            <a:r>
              <a:rPr lang="en-US" baseline="0" dirty="0"/>
              <a:t> I</a:t>
            </a:r>
            <a:r>
              <a:rPr lang="en-US" i="1" baseline="0" dirty="0"/>
              <a:t> would like to discuss cadence of courses and its importance in promoting memorable learning experiences and effective teaching practices. What is cadence? To borrow terms from music, cadence is the flow and pace of what you teach, it is the tempo or the rhythmic pattern. Students can predict the pattern because the tempo is predictable and anticipated and (if done right) resonates with students in their learning. When we create flow and pace in our lectures and classrooms we take students on a predictable path of discovery. Neuroscience     </a:t>
            </a:r>
            <a:endParaRPr lang="en-US" dirty="0"/>
          </a:p>
        </p:txBody>
      </p:sp>
      <p:sp>
        <p:nvSpPr>
          <p:cNvPr id="4" name="Slide Number Placeholder 3"/>
          <p:cNvSpPr>
            <a:spLocks noGrp="1"/>
          </p:cNvSpPr>
          <p:nvPr>
            <p:ph type="sldNum" sz="quarter" idx="10"/>
          </p:nvPr>
        </p:nvSpPr>
        <p:spPr/>
        <p:txBody>
          <a:bodyPr/>
          <a:lstStyle/>
          <a:p>
            <a:fld id="{B4021754-3D99-42F0-B3AB-DF676F505788}" type="slidenum">
              <a:rPr lang="en-US" smtClean="0"/>
              <a:t>5</a:t>
            </a:fld>
            <a:endParaRPr lang="en-US"/>
          </a:p>
        </p:txBody>
      </p:sp>
    </p:spTree>
    <p:extLst>
      <p:ext uri="{BB962C8B-B14F-4D97-AF65-F5344CB8AC3E}">
        <p14:creationId xmlns:p14="http://schemas.microsoft.com/office/powerpoint/2010/main" val="1471429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Learning is not just about scaffolding learning into complexities, although this</a:t>
            </a:r>
            <a:r>
              <a:rPr lang="en-US" baseline="0" dirty="0"/>
              <a:t> is an important aspect of learning</a:t>
            </a:r>
            <a:r>
              <a:rPr lang="en-US" dirty="0"/>
              <a:t> – it is also about integrating that learning so others can insert that learning and anchor it to the contextual relevance</a:t>
            </a:r>
            <a:r>
              <a:rPr lang="en-US" baseline="0" dirty="0"/>
              <a:t> of their own world. We look for patterns everyday in our world; this way we are able to make sense of our experiences and integrate those experiences into our knowledge.  </a:t>
            </a:r>
            <a:endParaRPr lang="en-US" dirty="0"/>
          </a:p>
        </p:txBody>
      </p:sp>
      <p:sp>
        <p:nvSpPr>
          <p:cNvPr id="4" name="Slide Number Placeholder 3"/>
          <p:cNvSpPr>
            <a:spLocks noGrp="1"/>
          </p:cNvSpPr>
          <p:nvPr>
            <p:ph type="sldNum" sz="quarter" idx="10"/>
          </p:nvPr>
        </p:nvSpPr>
        <p:spPr/>
        <p:txBody>
          <a:bodyPr/>
          <a:lstStyle/>
          <a:p>
            <a:fld id="{B4021754-3D99-42F0-B3AB-DF676F505788}" type="slidenum">
              <a:rPr lang="en-US" smtClean="0"/>
              <a:t>6</a:t>
            </a:fld>
            <a:endParaRPr lang="en-US"/>
          </a:p>
        </p:txBody>
      </p:sp>
    </p:spTree>
    <p:extLst>
      <p:ext uri="{BB962C8B-B14F-4D97-AF65-F5344CB8AC3E}">
        <p14:creationId xmlns:p14="http://schemas.microsoft.com/office/powerpoint/2010/main" val="2930020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8NdeNCsF2K8" TargetMode="External"/><Relationship Id="rId2" Type="http://schemas.openxmlformats.org/officeDocument/2006/relationships/hyperlink" Target="https://www.youtube.com/watch?v=bLF90M96m2Q" TargetMode="External"/><Relationship Id="rId1" Type="http://schemas.openxmlformats.org/officeDocument/2006/relationships/slideLayout" Target="../slideLayouts/slideLayout2.xml"/><Relationship Id="rId5" Type="http://schemas.openxmlformats.org/officeDocument/2006/relationships/hyperlink" Target="https://www.youtube.com/watch?v=XqZsoesa55w" TargetMode="External"/><Relationship Id="rId4" Type="http://schemas.openxmlformats.org/officeDocument/2006/relationships/hyperlink" Target="https://www.youtube.com/watch?v=B82R92GUVrI"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lideshare.net/HernnSarasty/neuroscience-as-a-learning-theory#:~:text=NEUROSCIENCE%20OF%20LEARNING%202.%20DEFINITION%20Neuroscience%20is%20the,the%20actual%20physical%20processes%20that%20support%20such%20behavior"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53115" y="1065362"/>
            <a:ext cx="8915399" cy="2262781"/>
          </a:xfrm>
        </p:spPr>
        <p:txBody>
          <a:bodyPr/>
          <a:lstStyle/>
          <a:p>
            <a:pPr algn="ctr"/>
            <a:r>
              <a:rPr lang="en-US" dirty="0"/>
              <a:t>Finding the Cadence of your Course </a:t>
            </a:r>
          </a:p>
        </p:txBody>
      </p:sp>
      <p:sp>
        <p:nvSpPr>
          <p:cNvPr id="3" name="Subtitle 2"/>
          <p:cNvSpPr>
            <a:spLocks noGrp="1"/>
          </p:cNvSpPr>
          <p:nvPr>
            <p:ph type="subTitle" idx="1"/>
          </p:nvPr>
        </p:nvSpPr>
        <p:spPr/>
        <p:txBody>
          <a:bodyPr>
            <a:normAutofit lnSpcReduction="10000"/>
          </a:bodyPr>
          <a:lstStyle/>
          <a:p>
            <a:r>
              <a:rPr lang="en-US" dirty="0"/>
              <a:t>Tammy Soanes-White</a:t>
            </a:r>
          </a:p>
          <a:p>
            <a:r>
              <a:rPr lang="en-US" dirty="0"/>
              <a:t>Center for Learning and Teaching Innovation (CLTI)</a:t>
            </a:r>
          </a:p>
          <a:p>
            <a:r>
              <a:rPr lang="en-US" dirty="0"/>
              <a:t>Aurora College</a:t>
            </a:r>
          </a:p>
          <a:p>
            <a:endParaRPr lang="en-US" dirty="0"/>
          </a:p>
        </p:txBody>
      </p:sp>
    </p:spTree>
    <p:extLst>
      <p:ext uri="{BB962C8B-B14F-4D97-AF65-F5344CB8AC3E}">
        <p14:creationId xmlns:p14="http://schemas.microsoft.com/office/powerpoint/2010/main" val="3639514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CD9D2-5232-1A01-2727-51414177A6D8}"/>
              </a:ext>
            </a:extLst>
          </p:cNvPr>
          <p:cNvSpPr>
            <a:spLocks noGrp="1"/>
          </p:cNvSpPr>
          <p:nvPr>
            <p:ph type="title"/>
          </p:nvPr>
        </p:nvSpPr>
        <p:spPr>
          <a:xfrm>
            <a:off x="1828801" y="624110"/>
            <a:ext cx="9675812" cy="1280890"/>
          </a:xfrm>
        </p:spPr>
        <p:txBody>
          <a:bodyPr/>
          <a:lstStyle/>
          <a:p>
            <a:r>
              <a:rPr lang="en-US" dirty="0"/>
              <a:t>Potential to Improve Learning </a:t>
            </a:r>
            <a:endParaRPr lang="en-CA" dirty="0"/>
          </a:p>
        </p:txBody>
      </p:sp>
      <p:sp>
        <p:nvSpPr>
          <p:cNvPr id="3" name="Content Placeholder 2">
            <a:extLst>
              <a:ext uri="{FF2B5EF4-FFF2-40B4-BE49-F238E27FC236}">
                <a16:creationId xmlns:a16="http://schemas.microsoft.com/office/drawing/2014/main" id="{1F480C72-BA8C-CCE7-7A7C-2BC2A1A87E99}"/>
              </a:ext>
            </a:extLst>
          </p:cNvPr>
          <p:cNvSpPr>
            <a:spLocks noGrp="1"/>
          </p:cNvSpPr>
          <p:nvPr>
            <p:ph idx="1"/>
          </p:nvPr>
        </p:nvSpPr>
        <p:spPr>
          <a:xfrm>
            <a:off x="2589212" y="1476462"/>
            <a:ext cx="9465768" cy="5142452"/>
          </a:xfrm>
        </p:spPr>
        <p:txBody>
          <a:bodyPr>
            <a:normAutofit/>
          </a:bodyPr>
          <a:lstStyle/>
          <a:p>
            <a:pPr marL="0" indent="0">
              <a:buNone/>
            </a:pPr>
            <a:endParaRPr lang="en-US" i="1" dirty="0">
              <a:latin typeface="Calibri" panose="020F0502020204030204" pitchFamily="34" charset="0"/>
              <a:ea typeface="Calibri" panose="020F0502020204030204" pitchFamily="34" charset="0"/>
              <a:cs typeface="Times New Roman" panose="02020603050405020304" pitchFamily="18" charset="0"/>
            </a:endParaRPr>
          </a:p>
          <a:p>
            <a:r>
              <a:rPr lang="en-US" i="1" dirty="0">
                <a:latin typeface="Calibri" panose="020F0502020204030204" pitchFamily="34" charset="0"/>
                <a:ea typeface="Calibri" panose="020F0502020204030204" pitchFamily="34" charset="0"/>
                <a:cs typeface="Times New Roman" panose="02020603050405020304" pitchFamily="18" charset="0"/>
              </a:rPr>
              <a:t>R</a:t>
            </a:r>
            <a:r>
              <a:rPr lang="en-US" sz="1800" i="1" dirty="0">
                <a:effectLst/>
                <a:latin typeface="Calibri" panose="020F0502020204030204" pitchFamily="34" charset="0"/>
                <a:ea typeface="Calibri" panose="020F0502020204030204" pitchFamily="34" charset="0"/>
                <a:cs typeface="Times New Roman" panose="02020603050405020304" pitchFamily="18" charset="0"/>
              </a:rPr>
              <a:t>educe anxiety </a:t>
            </a:r>
          </a:p>
          <a:p>
            <a:r>
              <a:rPr lang="en-US" sz="1800" i="1" dirty="0">
                <a:effectLst/>
                <a:latin typeface="Calibri" panose="020F0502020204030204" pitchFamily="34" charset="0"/>
                <a:ea typeface="Calibri" panose="020F0502020204030204" pitchFamily="34" charset="0"/>
                <a:cs typeface="Times New Roman" panose="02020603050405020304" pitchFamily="18" charset="0"/>
              </a:rPr>
              <a:t>Make space for contextually relevant connections </a:t>
            </a:r>
          </a:p>
          <a:p>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p>
            <a:r>
              <a:rPr lang="en-US" i="1" dirty="0">
                <a:latin typeface="Calibri" panose="020F0502020204030204" pitchFamily="34" charset="0"/>
                <a:ea typeface="Calibri" panose="020F0502020204030204" pitchFamily="34" charset="0"/>
                <a:cs typeface="Times New Roman" panose="02020603050405020304" pitchFamily="18" charset="0"/>
              </a:rPr>
              <a:t>B</a:t>
            </a:r>
            <a:r>
              <a:rPr lang="en-US" sz="1800" i="1" dirty="0">
                <a:effectLst/>
                <a:latin typeface="Calibri" panose="020F0502020204030204" pitchFamily="34" charset="0"/>
                <a:ea typeface="Calibri" panose="020F0502020204030204" pitchFamily="34" charset="0"/>
                <a:cs typeface="Times New Roman" panose="02020603050405020304" pitchFamily="18" charset="0"/>
              </a:rPr>
              <a:t>e punctuated with a cadenza to increase students’ emotive responses or </a:t>
            </a:r>
          </a:p>
          <a:p>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p>
            <a:r>
              <a:rPr lang="en-US" i="1" dirty="0">
                <a:latin typeface="Calibri" panose="020F0502020204030204" pitchFamily="34" charset="0"/>
                <a:ea typeface="Calibri" panose="020F0502020204030204" pitchFamily="34" charset="0"/>
                <a:cs typeface="Times New Roman" panose="02020603050405020304" pitchFamily="18" charset="0"/>
              </a:rPr>
              <a:t>A</a:t>
            </a:r>
            <a:r>
              <a:rPr lang="en-US" sz="1800" i="1" dirty="0">
                <a:effectLst/>
                <a:latin typeface="Calibri" panose="020F0502020204030204" pitchFamily="34" charset="0"/>
                <a:ea typeface="Calibri" panose="020F0502020204030204" pitchFamily="34" charset="0"/>
                <a:cs typeface="Times New Roman" panose="02020603050405020304" pitchFamily="18" charset="0"/>
              </a:rPr>
              <a:t>s a pause for effect, with the intention of accentuating a complex or difficult concept</a:t>
            </a:r>
          </a:p>
          <a:p>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p>
            <a:r>
              <a:rPr lang="en-US" i="1" dirty="0">
                <a:latin typeface="Calibri" panose="020F0502020204030204" pitchFamily="34" charset="0"/>
                <a:ea typeface="Calibri" panose="020F0502020204030204" pitchFamily="34" charset="0"/>
                <a:cs typeface="Times New Roman" panose="02020603050405020304" pitchFamily="18" charset="0"/>
              </a:rPr>
              <a:t>A</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slow cadence can create an environment that elicits reflection &amp; meditation   </a:t>
            </a:r>
            <a:endParaRPr lang="en-US" i="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b="1" i="1" dirty="0">
                <a:latin typeface="Calibri" panose="020F0502020204030204" pitchFamily="34" charset="0"/>
                <a:ea typeface="Calibri" panose="020F0502020204030204" pitchFamily="34" charset="0"/>
                <a:cs typeface="Times New Roman" panose="02020603050405020304" pitchFamily="18" charset="0"/>
              </a:rPr>
              <a:t>Caution:</a:t>
            </a:r>
            <a:r>
              <a:rPr lang="en-US" i="1" dirty="0">
                <a:latin typeface="Calibri" panose="020F0502020204030204" pitchFamily="34" charset="0"/>
                <a:ea typeface="Calibri" panose="020F0502020204030204" pitchFamily="34" charset="0"/>
                <a:cs typeface="Times New Roman" panose="02020603050405020304" pitchFamily="18" charset="0"/>
              </a:rPr>
              <a:t>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If our students hear a chaotic, unstructured cadence, then the outcome of their learning will mirror that experience. </a:t>
            </a:r>
          </a:p>
          <a:p>
            <a:pPr marL="0" indent="0">
              <a:buNone/>
            </a:pPr>
            <a:endParaRPr lang="en-CA" dirty="0"/>
          </a:p>
        </p:txBody>
      </p:sp>
    </p:spTree>
    <p:extLst>
      <p:ext uri="{BB962C8B-B14F-4D97-AF65-F5344CB8AC3E}">
        <p14:creationId xmlns:p14="http://schemas.microsoft.com/office/powerpoint/2010/main" val="1979862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D6B1D-FA18-DFA3-3863-C64013ED7443}"/>
              </a:ext>
            </a:extLst>
          </p:cNvPr>
          <p:cNvSpPr>
            <a:spLocks noGrp="1"/>
          </p:cNvSpPr>
          <p:nvPr>
            <p:ph type="title"/>
          </p:nvPr>
        </p:nvSpPr>
        <p:spPr/>
        <p:txBody>
          <a:bodyPr/>
          <a:lstStyle/>
          <a:p>
            <a:r>
              <a:rPr lang="en-US" dirty="0"/>
              <a:t>Summary</a:t>
            </a:r>
            <a:endParaRPr lang="en-CA" dirty="0"/>
          </a:p>
        </p:txBody>
      </p:sp>
      <p:sp>
        <p:nvSpPr>
          <p:cNvPr id="3" name="Content Placeholder 2">
            <a:extLst>
              <a:ext uri="{FF2B5EF4-FFF2-40B4-BE49-F238E27FC236}">
                <a16:creationId xmlns:a16="http://schemas.microsoft.com/office/drawing/2014/main" id="{31F3CDA8-7367-A9BD-9D0B-BE33D9F13305}"/>
              </a:ext>
            </a:extLst>
          </p:cNvPr>
          <p:cNvSpPr>
            <a:spLocks noGrp="1"/>
          </p:cNvSpPr>
          <p:nvPr>
            <p:ph idx="1"/>
          </p:nvPr>
        </p:nvSpPr>
        <p:spPr/>
        <p:txBody>
          <a:bodyPr/>
          <a:lstStyle/>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Cadence l</a:t>
            </a:r>
            <a:r>
              <a:rPr lang="en-US" sz="1800" dirty="0">
                <a:effectLst/>
                <a:latin typeface="Calibri" panose="020F0502020204030204" pitchFamily="34" charset="0"/>
                <a:ea typeface="Calibri" panose="020F0502020204030204" pitchFamily="34" charset="0"/>
                <a:cs typeface="Times New Roman" panose="02020603050405020304" pitchFamily="18" charset="0"/>
              </a:rPr>
              <a:t>ess about the knowledge we impart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A</a:t>
            </a:r>
            <a:r>
              <a:rPr lang="en-US" sz="1800" dirty="0">
                <a:effectLst/>
                <a:latin typeface="Calibri" panose="020F0502020204030204" pitchFamily="34" charset="0"/>
                <a:ea typeface="Calibri" panose="020F0502020204030204" pitchFamily="34" charset="0"/>
                <a:cs typeface="Times New Roman" panose="02020603050405020304" pitchFamily="18" charset="0"/>
              </a:rPr>
              <a:t>bout garnering the value of the experience on students’ development</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a:t>
            </a:r>
            <a:r>
              <a:rPr lang="en-US" sz="1800" dirty="0">
                <a:effectLst/>
                <a:latin typeface="Calibri" panose="020F0502020204030204" pitchFamily="34" charset="0"/>
                <a:ea typeface="Calibri" panose="020F0502020204030204" pitchFamily="34" charset="0"/>
                <a:cs typeface="Times New Roman" panose="02020603050405020304" pitchFamily="18" charset="0"/>
              </a:rPr>
              <a:t>reating predictable pattern recognition and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H</a:t>
            </a:r>
            <a:r>
              <a:rPr lang="en-US" sz="1800" dirty="0">
                <a:effectLst/>
                <a:latin typeface="Calibri" panose="020F0502020204030204" pitchFamily="34" charset="0"/>
                <a:ea typeface="Calibri" panose="020F0502020204030204" pitchFamily="34" charset="0"/>
                <a:cs typeface="Times New Roman" panose="02020603050405020304" pitchFamily="18" charset="0"/>
              </a:rPr>
              <a:t>elps students see the path to new ways of understanding</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H</a:t>
            </a:r>
            <a:r>
              <a:rPr lang="en-US" sz="1800" dirty="0">
                <a:effectLst/>
                <a:latin typeface="Calibri" panose="020F0502020204030204" pitchFamily="34" charset="0"/>
                <a:ea typeface="Calibri" panose="020F0502020204030204" pitchFamily="34" charset="0"/>
                <a:cs typeface="Times New Roman" panose="02020603050405020304" pitchFamily="18" charset="0"/>
              </a:rPr>
              <a:t>olistic interplay of the whole brain, enhanced through the cadence of lectures and </a:t>
            </a:r>
          </a:p>
          <a:p>
            <a:pP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Creating </a:t>
            </a:r>
            <a:r>
              <a:rPr lang="en-US" sz="1800" dirty="0">
                <a:effectLst/>
                <a:latin typeface="Calibri" panose="020F0502020204030204" pitchFamily="34" charset="0"/>
                <a:ea typeface="Calibri" panose="020F0502020204030204" pitchFamily="34" charset="0"/>
                <a:cs typeface="Times New Roman" panose="02020603050405020304" pitchFamily="18" charset="0"/>
              </a:rPr>
              <a:t>space between for learning</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dirty="0"/>
          </a:p>
        </p:txBody>
      </p:sp>
    </p:spTree>
    <p:extLst>
      <p:ext uri="{BB962C8B-B14F-4D97-AF65-F5344CB8AC3E}">
        <p14:creationId xmlns:p14="http://schemas.microsoft.com/office/powerpoint/2010/main" val="646027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BBF1A-D8FB-1720-851C-84EF86FF7162}"/>
              </a:ext>
            </a:extLst>
          </p:cNvPr>
          <p:cNvSpPr>
            <a:spLocks noGrp="1"/>
          </p:cNvSpPr>
          <p:nvPr>
            <p:ph type="title"/>
          </p:nvPr>
        </p:nvSpPr>
        <p:spPr>
          <a:xfrm>
            <a:off x="5606157" y="624110"/>
            <a:ext cx="2881510" cy="1280890"/>
          </a:xfrm>
        </p:spPr>
        <p:txBody>
          <a:bodyPr/>
          <a:lstStyle/>
          <a:p>
            <a:r>
              <a:rPr lang="en-US" dirty="0"/>
              <a:t>Questions?</a:t>
            </a:r>
            <a:endParaRPr lang="en-CA" dirty="0"/>
          </a:p>
        </p:txBody>
      </p:sp>
      <p:sp>
        <p:nvSpPr>
          <p:cNvPr id="3" name="Content Placeholder 2">
            <a:extLst>
              <a:ext uri="{FF2B5EF4-FFF2-40B4-BE49-F238E27FC236}">
                <a16:creationId xmlns:a16="http://schemas.microsoft.com/office/drawing/2014/main" id="{1D6B787E-977D-AF7D-D022-DC3F90A07905}"/>
              </a:ext>
            </a:extLst>
          </p:cNvPr>
          <p:cNvSpPr>
            <a:spLocks noGrp="1"/>
          </p:cNvSpPr>
          <p:nvPr>
            <p:ph idx="1"/>
          </p:nvPr>
        </p:nvSpPr>
        <p:spPr/>
        <p:txBody>
          <a:bodyPr>
            <a:normAutofit/>
          </a:bodyPr>
          <a:lstStyle/>
          <a:p>
            <a:pPr marL="0" indent="0" algn="ctr">
              <a:buNone/>
            </a:pPr>
            <a:endParaRPr lang="en-US" sz="4000" dirty="0"/>
          </a:p>
          <a:p>
            <a:pPr marL="0" indent="0" algn="ctr">
              <a:buNone/>
            </a:pPr>
            <a:r>
              <a:rPr lang="en-US" sz="4000" dirty="0" err="1"/>
              <a:t>Mahsi</a:t>
            </a:r>
            <a:endParaRPr lang="en-US" sz="4000" dirty="0"/>
          </a:p>
          <a:p>
            <a:pPr marL="0" indent="0" algn="ctr">
              <a:buNone/>
            </a:pPr>
            <a:r>
              <a:rPr lang="en-US" sz="4000" dirty="0"/>
              <a:t>Merci</a:t>
            </a:r>
          </a:p>
          <a:p>
            <a:pPr marL="0" indent="0" algn="ctr">
              <a:buNone/>
            </a:pPr>
            <a:r>
              <a:rPr lang="en-US" sz="4000" dirty="0"/>
              <a:t>Thank you</a:t>
            </a:r>
            <a:endParaRPr lang="en-CA" sz="4000" dirty="0"/>
          </a:p>
        </p:txBody>
      </p:sp>
    </p:spTree>
    <p:extLst>
      <p:ext uri="{BB962C8B-B14F-4D97-AF65-F5344CB8AC3E}">
        <p14:creationId xmlns:p14="http://schemas.microsoft.com/office/powerpoint/2010/main" val="1791170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66CE5-BC84-E14D-1C98-AB15688A7E57}"/>
              </a:ext>
            </a:extLst>
          </p:cNvPr>
          <p:cNvSpPr>
            <a:spLocks noGrp="1"/>
          </p:cNvSpPr>
          <p:nvPr>
            <p:ph type="title"/>
          </p:nvPr>
        </p:nvSpPr>
        <p:spPr/>
        <p:txBody>
          <a:bodyPr/>
          <a:lstStyle/>
          <a:p>
            <a:r>
              <a:rPr lang="en-US" dirty="0"/>
              <a:t>Today’s Plan</a:t>
            </a:r>
            <a:endParaRPr lang="en-CA" dirty="0"/>
          </a:p>
        </p:txBody>
      </p:sp>
      <p:sp>
        <p:nvSpPr>
          <p:cNvPr id="3" name="Content Placeholder 2">
            <a:extLst>
              <a:ext uri="{FF2B5EF4-FFF2-40B4-BE49-F238E27FC236}">
                <a16:creationId xmlns:a16="http://schemas.microsoft.com/office/drawing/2014/main" id="{B074E5E3-7850-85C5-B77B-9936773EDE30}"/>
              </a:ext>
            </a:extLst>
          </p:cNvPr>
          <p:cNvSpPr>
            <a:spLocks noGrp="1"/>
          </p:cNvSpPr>
          <p:nvPr>
            <p:ph idx="1"/>
          </p:nvPr>
        </p:nvSpPr>
        <p:spPr/>
        <p:txBody>
          <a:bodyPr/>
          <a:lstStyle/>
          <a:p>
            <a:pPr marL="0" indent="0">
              <a:buNone/>
            </a:pPr>
            <a:r>
              <a:rPr lang="en-US" dirty="0"/>
              <a:t>What is cadence?</a:t>
            </a:r>
          </a:p>
          <a:p>
            <a:pPr marL="0" indent="0">
              <a:buNone/>
            </a:pPr>
            <a:endParaRPr lang="en-US" dirty="0"/>
          </a:p>
          <a:p>
            <a:pPr marL="0" indent="0">
              <a:buNone/>
            </a:pPr>
            <a:r>
              <a:rPr lang="en-US" dirty="0"/>
              <a:t>Why does it matter?</a:t>
            </a:r>
          </a:p>
          <a:p>
            <a:pPr marL="0" indent="0">
              <a:buNone/>
            </a:pPr>
            <a:endParaRPr lang="en-US" dirty="0"/>
          </a:p>
          <a:p>
            <a:pPr marL="0" indent="0">
              <a:buNone/>
            </a:pPr>
            <a:r>
              <a:rPr lang="en-US" dirty="0"/>
              <a:t>How can we use it to improve learning </a:t>
            </a:r>
            <a:r>
              <a:rPr lang="en-US" dirty="0" smtClean="0"/>
              <a:t>conditions</a:t>
            </a:r>
            <a:endParaRPr lang="en-US" dirty="0"/>
          </a:p>
          <a:p>
            <a:pPr marL="0" indent="0">
              <a:buNone/>
            </a:pPr>
            <a:endParaRPr lang="en-US" dirty="0"/>
          </a:p>
          <a:p>
            <a:pPr marL="0" indent="0">
              <a:buNone/>
            </a:pPr>
            <a:r>
              <a:rPr lang="en-US" dirty="0"/>
              <a:t>Make learning </a:t>
            </a:r>
            <a:r>
              <a:rPr lang="en-US" dirty="0" smtClean="0"/>
              <a:t>memorable</a:t>
            </a:r>
            <a:endParaRPr lang="en-CA" dirty="0"/>
          </a:p>
        </p:txBody>
      </p:sp>
    </p:spTree>
    <p:extLst>
      <p:ext uri="{BB962C8B-B14F-4D97-AF65-F5344CB8AC3E}">
        <p14:creationId xmlns:p14="http://schemas.microsoft.com/office/powerpoint/2010/main" val="1831201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F437-42C0-61DA-6D42-55E1D9A42F65}"/>
              </a:ext>
            </a:extLst>
          </p:cNvPr>
          <p:cNvSpPr>
            <a:spLocks noGrp="1"/>
          </p:cNvSpPr>
          <p:nvPr>
            <p:ph type="title"/>
          </p:nvPr>
        </p:nvSpPr>
        <p:spPr/>
        <p:txBody>
          <a:bodyPr/>
          <a:lstStyle/>
          <a:p>
            <a:r>
              <a:rPr lang="en-US" dirty="0"/>
              <a:t>Cadence Matters </a:t>
            </a:r>
            <a:endParaRPr lang="en-CA" dirty="0"/>
          </a:p>
        </p:txBody>
      </p:sp>
      <p:sp>
        <p:nvSpPr>
          <p:cNvPr id="3" name="Content Placeholder 2">
            <a:extLst>
              <a:ext uri="{FF2B5EF4-FFF2-40B4-BE49-F238E27FC236}">
                <a16:creationId xmlns:a16="http://schemas.microsoft.com/office/drawing/2014/main" id="{898BCE1E-DCB1-316C-B454-64660075E5EC}"/>
              </a:ext>
            </a:extLst>
          </p:cNvPr>
          <p:cNvSpPr>
            <a:spLocks noGrp="1"/>
          </p:cNvSpPr>
          <p:nvPr>
            <p:ph idx="1"/>
          </p:nvPr>
        </p:nvSpPr>
        <p:spPr>
          <a:xfrm>
            <a:off x="2210540" y="1905000"/>
            <a:ext cx="9676660" cy="4006222"/>
          </a:xfrm>
        </p:spPr>
        <p:txBody>
          <a:bodyPr>
            <a:normAutofit fontScale="92500" lnSpcReduction="20000"/>
          </a:bodyPr>
          <a:lstStyle/>
          <a:p>
            <a:endParaRPr lang="en-US" dirty="0"/>
          </a:p>
          <a:p>
            <a:pPr marL="0" indent="0">
              <a:buNone/>
            </a:pPr>
            <a:r>
              <a:rPr lang="it-IT" b="0" i="0" dirty="0">
                <a:effectLst/>
                <a:latin typeface="Roboto" panose="02000000000000000000" pitchFamily="2" charset="0"/>
              </a:rPr>
              <a:t>Kizz Daniel, Tekno - Buga (Official Video)</a:t>
            </a:r>
          </a:p>
          <a:p>
            <a:r>
              <a:rPr lang="en-CA" dirty="0">
                <a:hlinkClick r:id="rId2"/>
              </a:rPr>
              <a:t>https://www.youtube.com/watch?v=bLF90M96m2Q</a:t>
            </a:r>
            <a:endParaRPr lang="en-CA" dirty="0"/>
          </a:p>
          <a:p>
            <a:pPr marL="0" indent="0">
              <a:buNone/>
            </a:pPr>
            <a:endParaRPr lang="en-CA" dirty="0"/>
          </a:p>
          <a:p>
            <a:pPr marL="0" indent="0">
              <a:buNone/>
            </a:pPr>
            <a:r>
              <a:rPr lang="en-CA" b="0" i="0" dirty="0">
                <a:effectLst/>
                <a:latin typeface="Roboto" panose="020B0604020202020204" pitchFamily="2" charset="0"/>
              </a:rPr>
              <a:t>Claudio </a:t>
            </a:r>
            <a:r>
              <a:rPr lang="en-CA" b="0" i="0" dirty="0" err="1">
                <a:effectLst/>
                <a:latin typeface="Roboto" panose="020B0604020202020204" pitchFamily="2" charset="0"/>
              </a:rPr>
              <a:t>Abbado</a:t>
            </a:r>
            <a:r>
              <a:rPr lang="en-CA" b="0" i="0" dirty="0">
                <a:effectLst/>
                <a:latin typeface="Roboto" panose="020B0604020202020204" pitchFamily="2" charset="0"/>
              </a:rPr>
              <a:t> – Beethoven: Symphony No. 5 in C minor, Op. 67: I. Allegro con brio (excerpt)</a:t>
            </a:r>
          </a:p>
          <a:p>
            <a:r>
              <a:rPr lang="en-CA" dirty="0">
                <a:hlinkClick r:id="rId3"/>
              </a:rPr>
              <a:t>https://www.youtube.com/watch?v=8NdeNCsF2K8</a:t>
            </a:r>
            <a:r>
              <a:rPr lang="en-CA" dirty="0"/>
              <a:t> </a:t>
            </a:r>
          </a:p>
          <a:p>
            <a:endParaRPr lang="en-CA" dirty="0"/>
          </a:p>
          <a:p>
            <a:pPr marL="0" indent="0">
              <a:buNone/>
            </a:pPr>
            <a:r>
              <a:rPr lang="en-CA" dirty="0"/>
              <a:t>Stairway to Heaven Guitar solo </a:t>
            </a:r>
          </a:p>
          <a:p>
            <a:r>
              <a:rPr lang="en-CA" dirty="0">
                <a:hlinkClick r:id="rId4"/>
              </a:rPr>
              <a:t>https://www.youtube.com/watch?v=B82R92GUVrI</a:t>
            </a:r>
            <a:endParaRPr lang="en-CA" dirty="0"/>
          </a:p>
          <a:p>
            <a:endParaRPr lang="en-CA" dirty="0"/>
          </a:p>
          <a:p>
            <a:pPr marL="0" indent="0">
              <a:buNone/>
            </a:pPr>
            <a:r>
              <a:rPr lang="en-CA" dirty="0"/>
              <a:t>Baby Shark Dance </a:t>
            </a:r>
          </a:p>
          <a:p>
            <a:r>
              <a:rPr lang="en-CA" dirty="0">
                <a:hlinkClick r:id="rId5"/>
              </a:rPr>
              <a:t>https://www.youtube.com/watch?v=XqZsoesa55w</a:t>
            </a:r>
            <a:endParaRPr lang="en-CA" dirty="0"/>
          </a:p>
          <a:p>
            <a:endParaRPr lang="en-CA" dirty="0"/>
          </a:p>
          <a:p>
            <a:endParaRPr lang="en-CA" dirty="0"/>
          </a:p>
        </p:txBody>
      </p:sp>
    </p:spTree>
    <p:extLst>
      <p:ext uri="{BB962C8B-B14F-4D97-AF65-F5344CB8AC3E}">
        <p14:creationId xmlns:p14="http://schemas.microsoft.com/office/powerpoint/2010/main" val="1945005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12C2-230E-D13D-80D4-C61FB75D44EF}"/>
              </a:ext>
            </a:extLst>
          </p:cNvPr>
          <p:cNvSpPr>
            <a:spLocks noGrp="1"/>
          </p:cNvSpPr>
          <p:nvPr>
            <p:ph type="title"/>
          </p:nvPr>
        </p:nvSpPr>
        <p:spPr/>
        <p:txBody>
          <a:bodyPr/>
          <a:lstStyle/>
          <a:p>
            <a:r>
              <a:rPr lang="en-US" dirty="0" smtClean="0"/>
              <a:t>Your thoughts </a:t>
            </a:r>
            <a:r>
              <a:rPr lang="en-US" dirty="0"/>
              <a:t>on </a:t>
            </a:r>
            <a:r>
              <a:rPr lang="en-US" dirty="0" smtClean="0"/>
              <a:t>the song…</a:t>
            </a:r>
            <a:endParaRPr lang="en-CA" dirty="0"/>
          </a:p>
        </p:txBody>
      </p:sp>
      <p:sp>
        <p:nvSpPr>
          <p:cNvPr id="3" name="Content Placeholder 2">
            <a:extLst>
              <a:ext uri="{FF2B5EF4-FFF2-40B4-BE49-F238E27FC236}">
                <a16:creationId xmlns:a16="http://schemas.microsoft.com/office/drawing/2014/main" id="{F631C399-4877-856F-F5D7-7C9AEDF4BA95}"/>
              </a:ext>
            </a:extLst>
          </p:cNvPr>
          <p:cNvSpPr>
            <a:spLocks noGrp="1"/>
          </p:cNvSpPr>
          <p:nvPr>
            <p:ph idx="1"/>
          </p:nvPr>
        </p:nvSpPr>
        <p:spPr>
          <a:xfrm>
            <a:off x="2589212" y="2133600"/>
            <a:ext cx="6831625" cy="3777622"/>
          </a:xfrm>
        </p:spPr>
        <p:txBody>
          <a:bodyPr/>
          <a:lstStyle/>
          <a:p>
            <a:pPr marL="0" indent="0">
              <a:lnSpc>
                <a:spcPct val="107000"/>
              </a:lnSpc>
              <a:spcAft>
                <a:spcPts val="80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What makes it memorable</a:t>
            </a:r>
            <a:r>
              <a:rPr lang="en-US" sz="2800" dirty="0" smtClean="0">
                <a:latin typeface="Calibri" panose="020F0502020204030204" pitchFamily="34"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800" dirty="0" smtClean="0">
                <a:latin typeface="Calibri" panose="020F0502020204030204" pitchFamily="34" charset="0"/>
                <a:ea typeface="Calibri" panose="020F0502020204030204" pitchFamily="34" charset="0"/>
                <a:cs typeface="Times New Roman" panose="02020603050405020304" pitchFamily="18" charset="0"/>
              </a:rPr>
              <a:t>H</a:t>
            </a: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ow </a:t>
            </a:r>
            <a:r>
              <a:rPr lang="en-US" sz="2800" dirty="0">
                <a:effectLst/>
                <a:latin typeface="Calibri" panose="020F0502020204030204" pitchFamily="34" charset="0"/>
                <a:ea typeface="Calibri" panose="020F0502020204030204" pitchFamily="34" charset="0"/>
                <a:cs typeface="Times New Roman" panose="02020603050405020304" pitchFamily="18" charset="0"/>
              </a:rPr>
              <a:t>did the song make you feel? </a:t>
            </a:r>
            <a:endParaRPr lang="en-CA"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Why is it famous?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800" dirty="0" smtClean="0">
                <a:latin typeface="Calibri" panose="020F0502020204030204" pitchFamily="34" charset="0"/>
                <a:ea typeface="Calibri" panose="020F0502020204030204" pitchFamily="34" charset="0"/>
                <a:cs typeface="Times New Roman" panose="02020603050405020304" pitchFamily="18" charset="0"/>
              </a:rPr>
              <a:t>What </a:t>
            </a:r>
            <a:r>
              <a:rPr lang="en-US" sz="2800" dirty="0">
                <a:latin typeface="Calibri" panose="020F0502020204030204" pitchFamily="34" charset="0"/>
                <a:ea typeface="Calibri" panose="020F0502020204030204" pitchFamily="34" charset="0"/>
                <a:cs typeface="Times New Roman" panose="02020603050405020304" pitchFamily="18" charset="0"/>
              </a:rPr>
              <a:t>has made it sustainable (popular)?</a:t>
            </a:r>
            <a:endParaRPr lang="en-CA"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dirty="0"/>
          </a:p>
        </p:txBody>
      </p:sp>
    </p:spTree>
    <p:extLst>
      <p:ext uri="{BB962C8B-B14F-4D97-AF65-F5344CB8AC3E}">
        <p14:creationId xmlns:p14="http://schemas.microsoft.com/office/powerpoint/2010/main" val="3316867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0783" y="598230"/>
            <a:ext cx="8233226" cy="1280890"/>
          </a:xfrm>
        </p:spPr>
        <p:txBody>
          <a:bodyPr/>
          <a:lstStyle/>
          <a:p>
            <a:r>
              <a:rPr lang="en-US" dirty="0"/>
              <a:t>What is Cadence?</a:t>
            </a:r>
          </a:p>
        </p:txBody>
      </p:sp>
      <p:sp>
        <p:nvSpPr>
          <p:cNvPr id="3" name="Content Placeholder 2"/>
          <p:cNvSpPr>
            <a:spLocks noGrp="1"/>
          </p:cNvSpPr>
          <p:nvPr>
            <p:ph idx="1"/>
          </p:nvPr>
        </p:nvSpPr>
        <p:spPr>
          <a:xfrm>
            <a:off x="2028825" y="2133600"/>
            <a:ext cx="10163175" cy="3777622"/>
          </a:xfrm>
        </p:spPr>
        <p:txBody>
          <a:bodyPr/>
          <a:lstStyle/>
          <a:p>
            <a:r>
              <a:rPr lang="en-US" dirty="0"/>
              <a:t>The flow and pace of what you teach</a:t>
            </a:r>
          </a:p>
          <a:p>
            <a:r>
              <a:rPr lang="en-US" dirty="0"/>
              <a:t>The rhythmic pattern students can expect each class</a:t>
            </a:r>
          </a:p>
          <a:p>
            <a:r>
              <a:rPr lang="en-US" dirty="0"/>
              <a:t> Flow that can be anticipated nurtures learning</a:t>
            </a:r>
          </a:p>
          <a:p>
            <a:endParaRPr lang="en-US" dirty="0"/>
          </a:p>
          <a:p>
            <a:r>
              <a:rPr lang="en-US" dirty="0"/>
              <a:t>Cadence neuroscience – importance of repetitive, recognizable patterns  on learning </a:t>
            </a:r>
          </a:p>
        </p:txBody>
      </p:sp>
    </p:spTree>
    <p:extLst>
      <p:ext uri="{BB962C8B-B14F-4D97-AF65-F5344CB8AC3E}">
        <p14:creationId xmlns:p14="http://schemas.microsoft.com/office/powerpoint/2010/main" val="137811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9789" y="624110"/>
            <a:ext cx="9744823" cy="1280890"/>
          </a:xfrm>
        </p:spPr>
        <p:txBody>
          <a:bodyPr/>
          <a:lstStyle/>
          <a:p>
            <a:r>
              <a:rPr lang="en-US" dirty="0"/>
              <a:t>Why do we want to create cadence??</a:t>
            </a:r>
          </a:p>
        </p:txBody>
      </p:sp>
      <p:sp>
        <p:nvSpPr>
          <p:cNvPr id="3" name="Content Placeholder 2"/>
          <p:cNvSpPr>
            <a:spLocks noGrp="1"/>
          </p:cNvSpPr>
          <p:nvPr>
            <p:ph idx="1"/>
          </p:nvPr>
        </p:nvSpPr>
        <p:spPr>
          <a:xfrm>
            <a:off x="3058995" y="1905000"/>
            <a:ext cx="8915400" cy="4577372"/>
          </a:xfrm>
        </p:spPr>
        <p:txBody>
          <a:bodyPr>
            <a:normAutofit lnSpcReduction="10000"/>
          </a:bodyPr>
          <a:lstStyle/>
          <a:p>
            <a:r>
              <a:rPr lang="en-US" dirty="0"/>
              <a:t>Natural curiosity forces us to look for these </a:t>
            </a:r>
            <a:r>
              <a:rPr lang="en-US" dirty="0" smtClean="0"/>
              <a:t>patterns</a:t>
            </a:r>
            <a:endParaRPr lang="en-US" dirty="0"/>
          </a:p>
          <a:p>
            <a:endParaRPr lang="en-US" dirty="0"/>
          </a:p>
          <a:p>
            <a:r>
              <a:rPr lang="en-US" dirty="0"/>
              <a:t>Makes learning easier</a:t>
            </a:r>
          </a:p>
          <a:p>
            <a:endParaRPr lang="en-US" dirty="0"/>
          </a:p>
          <a:p>
            <a:r>
              <a:rPr lang="en-US" dirty="0"/>
              <a:t>Reduces stress and anxiety about classes</a:t>
            </a:r>
          </a:p>
          <a:p>
            <a:endParaRPr lang="en-US" dirty="0"/>
          </a:p>
          <a:p>
            <a:r>
              <a:rPr lang="en-US" dirty="0"/>
              <a:t>Focuses student’s attention </a:t>
            </a:r>
            <a:r>
              <a:rPr lang="en-US" dirty="0" smtClean="0"/>
              <a:t> </a:t>
            </a:r>
            <a:endParaRPr lang="en-US" dirty="0"/>
          </a:p>
          <a:p>
            <a:endParaRPr lang="en-US" dirty="0"/>
          </a:p>
          <a:p>
            <a:r>
              <a:rPr lang="en-US" dirty="0"/>
              <a:t>Assists in predictability of learning </a:t>
            </a:r>
            <a:r>
              <a:rPr lang="en-US" dirty="0" smtClean="0"/>
              <a:t>environment</a:t>
            </a:r>
          </a:p>
          <a:p>
            <a:endParaRPr lang="en-US" dirty="0"/>
          </a:p>
          <a:p>
            <a:r>
              <a:rPr lang="en-US" dirty="0"/>
              <a:t>When the cadence of our large brain in our minds connects with the small brain of our hearts we remember…</a:t>
            </a:r>
          </a:p>
          <a:p>
            <a:endParaRPr lang="en-US" dirty="0"/>
          </a:p>
          <a:p>
            <a:endParaRPr lang="en-US" dirty="0"/>
          </a:p>
          <a:p>
            <a:endParaRPr lang="en-US" dirty="0"/>
          </a:p>
        </p:txBody>
      </p:sp>
    </p:spTree>
    <p:extLst>
      <p:ext uri="{BB962C8B-B14F-4D97-AF65-F5344CB8AC3E}">
        <p14:creationId xmlns:p14="http://schemas.microsoft.com/office/powerpoint/2010/main" val="2915797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DB925-208B-4476-D9AE-8379DA50CC56}"/>
              </a:ext>
            </a:extLst>
          </p:cNvPr>
          <p:cNvSpPr>
            <a:spLocks noGrp="1"/>
          </p:cNvSpPr>
          <p:nvPr>
            <p:ph type="title"/>
          </p:nvPr>
        </p:nvSpPr>
        <p:spPr>
          <a:xfrm>
            <a:off x="2539170" y="0"/>
            <a:ext cx="8911687" cy="1280890"/>
          </a:xfrm>
        </p:spPr>
        <p:txBody>
          <a:bodyPr/>
          <a:lstStyle/>
          <a:p>
            <a:r>
              <a:rPr lang="en-US" dirty="0"/>
              <a:t>Brain – Functionality</a:t>
            </a:r>
            <a:br>
              <a:rPr lang="en-US" dirty="0"/>
            </a:br>
            <a:r>
              <a:rPr lang="en-US" dirty="0"/>
              <a:t>Left verse Right Brain Functions</a:t>
            </a:r>
            <a:endParaRPr lang="en-CA" dirty="0"/>
          </a:p>
        </p:txBody>
      </p:sp>
      <p:pic>
        <p:nvPicPr>
          <p:cNvPr id="5" name="Content Placeholder 4">
            <a:extLst>
              <a:ext uri="{FF2B5EF4-FFF2-40B4-BE49-F238E27FC236}">
                <a16:creationId xmlns:a16="http://schemas.microsoft.com/office/drawing/2014/main" id="{F4201693-DA81-CC1C-5C05-E3EE21B272A9}"/>
              </a:ext>
            </a:extLst>
          </p:cNvPr>
          <p:cNvPicPr>
            <a:picLocks noGrp="1" noChangeAspect="1"/>
          </p:cNvPicPr>
          <p:nvPr>
            <p:ph idx="1"/>
          </p:nvPr>
        </p:nvPicPr>
        <p:blipFill rotWithShape="1">
          <a:blip r:embed="rId2"/>
          <a:srcRect l="28353" t="29293" r="44155" b="23244"/>
          <a:stretch/>
        </p:blipFill>
        <p:spPr>
          <a:xfrm>
            <a:off x="2965875" y="1428951"/>
            <a:ext cx="4279036" cy="4155600"/>
          </a:xfrm>
        </p:spPr>
      </p:pic>
      <p:sp>
        <p:nvSpPr>
          <p:cNvPr id="6" name="TextBox 5">
            <a:extLst>
              <a:ext uri="{FF2B5EF4-FFF2-40B4-BE49-F238E27FC236}">
                <a16:creationId xmlns:a16="http://schemas.microsoft.com/office/drawing/2014/main" id="{5271B859-EC73-6C8E-2BA8-4592DDE6660C}"/>
              </a:ext>
            </a:extLst>
          </p:cNvPr>
          <p:cNvSpPr txBox="1"/>
          <p:nvPr/>
        </p:nvSpPr>
        <p:spPr>
          <a:xfrm>
            <a:off x="1708993" y="5732613"/>
            <a:ext cx="10369118" cy="1169551"/>
          </a:xfrm>
          <a:prstGeom prst="rect">
            <a:avLst/>
          </a:prstGeom>
          <a:noFill/>
        </p:spPr>
        <p:txBody>
          <a:bodyPr wrap="square" rtlCol="0">
            <a:spAutoFit/>
          </a:bodyPr>
          <a:lstStyle/>
          <a:p>
            <a:r>
              <a:rPr lang="en-US" sz="1400" dirty="0"/>
              <a:t>Source: Neuroscience as a learning theory by Hernan </a:t>
            </a:r>
            <a:r>
              <a:rPr lang="en-US" sz="1400" dirty="0" err="1"/>
              <a:t>Sarasty</a:t>
            </a:r>
            <a:r>
              <a:rPr lang="en-US" sz="1400" dirty="0"/>
              <a:t>. </a:t>
            </a:r>
          </a:p>
          <a:p>
            <a:r>
              <a:rPr lang="en-US" sz="1400" dirty="0">
                <a:hlinkClick r:id="rId3"/>
              </a:rPr>
              <a:t>https://www.slideshare.net/HernnSarasty/neuroscience-as-a-learning-theory#:~:text=NEUROSCIENCE%20OF%20LEARNING%202.%20DEFINITION%20Neuroscience%20is%20the,the%20actual%20physical%20processes%20that%20support%20such%20behavior</a:t>
            </a:r>
            <a:r>
              <a:rPr lang="en-US" sz="1400" dirty="0"/>
              <a:t>.</a:t>
            </a:r>
          </a:p>
          <a:p>
            <a:r>
              <a:rPr lang="en-US" sz="1400" dirty="0"/>
              <a:t> </a:t>
            </a:r>
            <a:endParaRPr lang="en-CA" sz="1400" dirty="0"/>
          </a:p>
        </p:txBody>
      </p:sp>
    </p:spTree>
    <p:extLst>
      <p:ext uri="{BB962C8B-B14F-4D97-AF65-F5344CB8AC3E}">
        <p14:creationId xmlns:p14="http://schemas.microsoft.com/office/powerpoint/2010/main" val="1717558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624B2-2E8D-F2B4-9924-B45BAE50D256}"/>
              </a:ext>
            </a:extLst>
          </p:cNvPr>
          <p:cNvSpPr>
            <a:spLocks noGrp="1"/>
          </p:cNvSpPr>
          <p:nvPr>
            <p:ph type="title"/>
          </p:nvPr>
        </p:nvSpPr>
        <p:spPr/>
        <p:txBody>
          <a:bodyPr/>
          <a:lstStyle/>
          <a:p>
            <a:r>
              <a:rPr lang="en-US" dirty="0"/>
              <a:t>Experts in your Courses</a:t>
            </a:r>
            <a:endParaRPr lang="en-CA" dirty="0"/>
          </a:p>
        </p:txBody>
      </p:sp>
      <p:sp>
        <p:nvSpPr>
          <p:cNvPr id="3" name="Content Placeholder 2">
            <a:extLst>
              <a:ext uri="{FF2B5EF4-FFF2-40B4-BE49-F238E27FC236}">
                <a16:creationId xmlns:a16="http://schemas.microsoft.com/office/drawing/2014/main" id="{A30DFCC8-7274-3DA4-EEA8-6277838AA764}"/>
              </a:ext>
            </a:extLst>
          </p:cNvPr>
          <p:cNvSpPr>
            <a:spLocks noGrp="1"/>
          </p:cNvSpPr>
          <p:nvPr>
            <p:ph idx="1"/>
          </p:nvPr>
        </p:nvSpPr>
        <p:spPr/>
        <p:txBody>
          <a:bodyPr>
            <a:normAutofit/>
          </a:bodyPr>
          <a:lstStyle/>
          <a:p>
            <a:pPr>
              <a:lnSpc>
                <a:spcPct val="107000"/>
              </a:lnSpc>
              <a:spcAft>
                <a:spcPts val="800"/>
              </a:spcAft>
            </a:pPr>
            <a:r>
              <a:rPr lang="en-US" i="1" dirty="0">
                <a:latin typeface="Calibri" panose="020F0502020204030204" pitchFamily="34" charset="0"/>
                <a:ea typeface="Calibri" panose="020F0502020204030204" pitchFamily="34" charset="0"/>
                <a:cs typeface="Times New Roman" panose="02020603050405020304" pitchFamily="18" charset="0"/>
              </a:rPr>
              <a:t>W</a:t>
            </a:r>
            <a:r>
              <a:rPr lang="en-US" sz="1800" i="1" dirty="0">
                <a:effectLst/>
                <a:latin typeface="Calibri" panose="020F0502020204030204" pitchFamily="34" charset="0"/>
                <a:ea typeface="Calibri" panose="020F0502020204030204" pitchFamily="34" charset="0"/>
                <a:cs typeface="Times New Roman" panose="02020603050405020304" pitchFamily="18" charset="0"/>
              </a:rPr>
              <a:t>ant to take our students to deeper levels of understanding </a:t>
            </a:r>
          </a:p>
          <a:p>
            <a:pPr>
              <a:lnSpc>
                <a:spcPct val="107000"/>
              </a:lnSpc>
              <a:spcAft>
                <a:spcPts val="80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(dare I say) Generate excitement </a:t>
            </a:r>
          </a:p>
          <a:p>
            <a:pPr>
              <a:lnSpc>
                <a:spcPct val="107000"/>
              </a:lnSpc>
              <a:spcAft>
                <a:spcPts val="80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We want to impart our knowledge in a way the we feel has value and meanin</a:t>
            </a:r>
            <a:r>
              <a:rPr lang="en-US" i="1" dirty="0">
                <a:latin typeface="Calibri" panose="020F0502020204030204" pitchFamily="34" charset="0"/>
                <a:ea typeface="Calibri" panose="020F0502020204030204" pitchFamily="34" charset="0"/>
                <a:cs typeface="Times New Roman" panose="02020603050405020304" pitchFamily="18" charset="0"/>
              </a:rPr>
              <a:t>g to others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i="1" dirty="0">
                <a:latin typeface="Calibri" panose="020F0502020204030204" pitchFamily="34" charset="0"/>
                <a:ea typeface="Calibri" panose="020F0502020204030204" pitchFamily="34" charset="0"/>
                <a:cs typeface="Times New Roman" panose="02020603050405020304" pitchFamily="18" charset="0"/>
              </a:rPr>
              <a:t>O</a:t>
            </a:r>
            <a:r>
              <a:rPr lang="en-US" sz="1800" i="1" dirty="0">
                <a:effectLst/>
                <a:latin typeface="Calibri" panose="020F0502020204030204" pitchFamily="34" charset="0"/>
                <a:ea typeface="Calibri" panose="020F0502020204030204" pitchFamily="34" charset="0"/>
                <a:cs typeface="Times New Roman" panose="02020603050405020304" pitchFamily="18" charset="0"/>
              </a:rPr>
              <a:t>bject of their learning (or our teaching) anchored in holistic relatable context</a:t>
            </a:r>
          </a:p>
          <a:p>
            <a:pPr>
              <a:lnSpc>
                <a:spcPct val="107000"/>
              </a:lnSpc>
              <a:spcAft>
                <a:spcPts val="800"/>
              </a:spcAft>
            </a:pPr>
            <a:r>
              <a:rPr lang="en-US" i="1" dirty="0">
                <a:latin typeface="Calibri" panose="020F0502020204030204" pitchFamily="34" charset="0"/>
                <a:ea typeface="Calibri" panose="020F0502020204030204" pitchFamily="34" charset="0"/>
                <a:cs typeface="Times New Roman" panose="02020603050405020304" pitchFamily="18" charset="0"/>
              </a:rPr>
              <a:t>L</a:t>
            </a:r>
            <a:r>
              <a:rPr lang="en-US" sz="1800" i="1" dirty="0">
                <a:effectLst/>
                <a:latin typeface="Calibri" panose="020F0502020204030204" pitchFamily="34" charset="0"/>
                <a:ea typeface="Calibri" panose="020F0502020204030204" pitchFamily="34" charset="0"/>
                <a:cs typeface="Times New Roman" panose="02020603050405020304" pitchFamily="18" charset="0"/>
              </a:rPr>
              <a:t>earning must resonate with their patterns of understanding </a:t>
            </a:r>
          </a:p>
          <a:p>
            <a:pPr>
              <a:lnSpc>
                <a:spcPct val="107000"/>
              </a:lnSpc>
              <a:spcAft>
                <a:spcPts val="800"/>
              </a:spcAft>
            </a:pPr>
            <a:r>
              <a:rPr lang="en-US" i="1" dirty="0">
                <a:latin typeface="Calibri" panose="020F0502020204030204" pitchFamily="34" charset="0"/>
                <a:ea typeface="Calibri" panose="020F0502020204030204" pitchFamily="34" charset="0"/>
                <a:cs typeface="Times New Roman" panose="02020603050405020304" pitchFamily="18" charset="0"/>
              </a:rPr>
              <a:t>Retention</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comes through learning patterns we are willing to create</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dirty="0"/>
          </a:p>
        </p:txBody>
      </p:sp>
    </p:spTree>
    <p:extLst>
      <p:ext uri="{BB962C8B-B14F-4D97-AF65-F5344CB8AC3E}">
        <p14:creationId xmlns:p14="http://schemas.microsoft.com/office/powerpoint/2010/main" val="1709275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4306" y="598231"/>
            <a:ext cx="5222607" cy="1280890"/>
          </a:xfrm>
        </p:spPr>
        <p:txBody>
          <a:bodyPr/>
          <a:lstStyle/>
          <a:p>
            <a:pPr algn="ctr"/>
            <a:r>
              <a:rPr lang="en-US" dirty="0"/>
              <a:t>The Group’s Expertise</a:t>
            </a:r>
          </a:p>
        </p:txBody>
      </p:sp>
      <p:sp>
        <p:nvSpPr>
          <p:cNvPr id="3" name="Content Placeholder 2"/>
          <p:cNvSpPr>
            <a:spLocks noGrp="1"/>
          </p:cNvSpPr>
          <p:nvPr>
            <p:ph idx="1"/>
          </p:nvPr>
        </p:nvSpPr>
        <p:spPr/>
        <p:txBody>
          <a:bodyPr/>
          <a:lstStyle/>
          <a:p>
            <a:pPr marL="0" indent="0">
              <a:buNone/>
            </a:pPr>
            <a:endParaRPr lang="en-US" dirty="0"/>
          </a:p>
          <a:p>
            <a:pPr marL="0" indent="0" algn="ctr">
              <a:buNone/>
            </a:pPr>
            <a:r>
              <a:rPr lang="en-US" sz="2800" dirty="0"/>
              <a:t>Explain the cadence of your course?</a:t>
            </a:r>
          </a:p>
          <a:p>
            <a:pPr marL="0" indent="0" algn="ctr">
              <a:buNone/>
            </a:pPr>
            <a:endParaRPr lang="en-US" sz="2800" dirty="0"/>
          </a:p>
          <a:p>
            <a:pPr marL="0" indent="0" algn="ctr">
              <a:buNone/>
            </a:pPr>
            <a:r>
              <a:rPr lang="en-US" sz="2800" dirty="0"/>
              <a:t>OR</a:t>
            </a:r>
          </a:p>
          <a:p>
            <a:pPr marL="0" indent="0" algn="ctr">
              <a:buNone/>
            </a:pPr>
            <a:endParaRPr lang="en-US" sz="2800" dirty="0"/>
          </a:p>
          <a:p>
            <a:pPr marL="0" indent="0" algn="ctr">
              <a:buNone/>
            </a:pPr>
            <a:r>
              <a:rPr lang="en-US" sz="2800" dirty="0"/>
              <a:t>How do you explain the rhythm of your class(</a:t>
            </a:r>
            <a:r>
              <a:rPr lang="en-US" sz="2800" dirty="0" err="1"/>
              <a:t>es</a:t>
            </a:r>
            <a:r>
              <a:rPr lang="en-US" sz="2800" dirty="0"/>
              <a:t>)?</a:t>
            </a:r>
          </a:p>
        </p:txBody>
      </p:sp>
    </p:spTree>
    <p:extLst>
      <p:ext uri="{BB962C8B-B14F-4D97-AF65-F5344CB8AC3E}">
        <p14:creationId xmlns:p14="http://schemas.microsoft.com/office/powerpoint/2010/main" val="29340957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3583</TotalTime>
  <Words>654</Words>
  <Application>Microsoft Office PowerPoint</Application>
  <PresentationFormat>Widescreen</PresentationFormat>
  <Paragraphs>95</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Century Gothic</vt:lpstr>
      <vt:lpstr>Roboto</vt:lpstr>
      <vt:lpstr>Times New Roman</vt:lpstr>
      <vt:lpstr>Wingdings 3</vt:lpstr>
      <vt:lpstr>Wisp</vt:lpstr>
      <vt:lpstr>Finding the Cadence of your Course </vt:lpstr>
      <vt:lpstr>Today’s Plan</vt:lpstr>
      <vt:lpstr>Cadence Matters </vt:lpstr>
      <vt:lpstr>Your thoughts on the song…</vt:lpstr>
      <vt:lpstr>What is Cadence?</vt:lpstr>
      <vt:lpstr>Why do we want to create cadence??</vt:lpstr>
      <vt:lpstr>Brain – Functionality Left verse Right Brain Functions</vt:lpstr>
      <vt:lpstr>Experts in your Courses</vt:lpstr>
      <vt:lpstr>The Group’s Expertise</vt:lpstr>
      <vt:lpstr>Potential to Improve Learning </vt:lpstr>
      <vt:lpstr>Summary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 the Cadence of your Course</dc:title>
  <dc:creator>Soanes-White, Tammy</dc:creator>
  <cp:lastModifiedBy>Soanes-White, Tammy</cp:lastModifiedBy>
  <cp:revision>27</cp:revision>
  <cp:lastPrinted>2022-10-12T14:47:19Z</cp:lastPrinted>
  <dcterms:created xsi:type="dcterms:W3CDTF">2022-10-03T19:31:14Z</dcterms:created>
  <dcterms:modified xsi:type="dcterms:W3CDTF">2022-10-12T15:24:38Z</dcterms:modified>
</cp:coreProperties>
</file>