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5" r:id="rId3"/>
  </p:sldMasterIdLst>
  <p:notesMasterIdLst>
    <p:notesMasterId r:id="rId15"/>
  </p:notesMasterIdLst>
  <p:sldIdLst>
    <p:sldId id="658" r:id="rId4"/>
    <p:sldId id="672" r:id="rId5"/>
    <p:sldId id="650" r:id="rId6"/>
    <p:sldId id="660" r:id="rId7"/>
    <p:sldId id="674" r:id="rId8"/>
    <p:sldId id="661" r:id="rId9"/>
    <p:sldId id="662" r:id="rId10"/>
    <p:sldId id="564" r:id="rId11"/>
    <p:sldId id="642" r:id="rId12"/>
    <p:sldId id="665" r:id="rId13"/>
    <p:sldId id="6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1686D-AC18-4741-B023-75BD2400C69B}" type="datetimeFigureOut">
              <a:rPr lang="en-CA" smtClean="0"/>
              <a:t>2025-02-13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978D7-F596-44B7-94EB-508B86D286B0}" type="slidenum">
              <a:rPr lang="en-CA" smtClean="0"/>
              <a:t>‹#›</a:t>
            </a:fld>
            <a:endParaRPr lang="en-CA"/>
          </a:p>
        </p:txBody>
      </p:sp>
    </p:spTree>
    <p:extLst>
      <p:ext uri="{BB962C8B-B14F-4D97-AF65-F5344CB8AC3E}">
        <p14:creationId xmlns:p14="http://schemas.microsoft.com/office/powerpoint/2010/main" val="253608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61ABF-A388-0B40-BA66-489EF1132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31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A118-8B56-7B43-8DA3-D116150E0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8C47D-03BC-DD4D-9C6C-2F4C00B28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DD752-701B-F543-BE1C-2F1FB2AE24A9}"/>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5" name="Footer Placeholder 4">
            <a:extLst>
              <a:ext uri="{FF2B5EF4-FFF2-40B4-BE49-F238E27FC236}">
                <a16:creationId xmlns:a16="http://schemas.microsoft.com/office/drawing/2014/main" id="{B9494E29-9613-844F-8CBD-5C8E98A0B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71895-8222-DE47-8EFD-A10908829942}"/>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25228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8B36-B8A7-AF48-99D8-6590D9A52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466B23-317C-8944-B835-20071DDA0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3D37B-2A0A-464D-BFF0-1B6C90B29CA8}"/>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5" name="Footer Placeholder 4">
            <a:extLst>
              <a:ext uri="{FF2B5EF4-FFF2-40B4-BE49-F238E27FC236}">
                <a16:creationId xmlns:a16="http://schemas.microsoft.com/office/drawing/2014/main" id="{92B74941-5984-A24D-B684-BDE3ED19F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46A5-CEB2-944F-AB94-3E7CA362CDE4}"/>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189970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C7529-8021-DE48-85FC-8BF922A95C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326FC7-4AB6-5840-90C3-D762310E1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61941-164A-E141-A3BE-4AB3323D3D7B}"/>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5" name="Footer Placeholder 4">
            <a:extLst>
              <a:ext uri="{FF2B5EF4-FFF2-40B4-BE49-F238E27FC236}">
                <a16:creationId xmlns:a16="http://schemas.microsoft.com/office/drawing/2014/main" id="{807FA74F-0ADF-804F-9139-A5F2943B3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C97CD-BF77-824A-BB63-30DF7DAA0A1B}"/>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132933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1753595"/>
            <a:ext cx="12234041" cy="4102941"/>
            <a:chOff x="0" y="1746499"/>
            <a:chExt cx="12234041" cy="4102941"/>
          </a:xfrm>
        </p:grpSpPr>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4" y="1746499"/>
              <a:ext cx="794318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779331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8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Proxima Nova" panose="02000506030000020004" pitchFamily="2" charset="0"/>
                <a:cs typeface="Arial" panose="020B0604020202020204" pitchFamily="34" charset="0"/>
              </a:rPr>
              <a:t>‹#›</a:t>
            </a:fld>
            <a:endParaRPr lang="en-US" sz="1400" dirty="0">
              <a:solidFill>
                <a:schemeClr val="bg1"/>
              </a:solidFill>
              <a:latin typeface="Proxima Nova" panose="02000506030000020004" pitchFamily="2" charset="0"/>
              <a:cs typeface="Arial" panose="020B0604020202020204" pitchFamily="34" charset="0"/>
            </a:endParaRPr>
          </a:p>
        </p:txBody>
      </p:sp>
    </p:spTree>
    <p:extLst>
      <p:ext uri="{BB962C8B-B14F-4D97-AF65-F5344CB8AC3E}">
        <p14:creationId xmlns:p14="http://schemas.microsoft.com/office/powerpoint/2010/main" val="25524111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30624"/>
            <a:ext cx="3047910" cy="61273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547751" y="139550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554466451"/>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0250"/>
            <a:ext cx="2936185" cy="612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296746"/>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85773267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8816546"/>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3477384108"/>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29916"/>
            <a:ext cx="2936186" cy="6139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885840747"/>
      </p:ext>
    </p:extLst>
  </p:cSld>
  <p:clrMapOvr>
    <a:masterClrMapping/>
  </p:clrMapOvr>
  <p:extLst>
    <p:ext uri="{DCECCB84-F9BA-43D5-87BE-67443E8EF086}">
      <p15:sldGuideLst xmlns:p15="http://schemas.microsoft.com/office/powerpoint/2012/main">
        <p15:guide id="6">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0250"/>
            <a:ext cx="2936185" cy="612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494384"/>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8B5D-FF86-C442-A045-F4E1308108D5}"/>
              </a:ext>
            </a:extLst>
          </p:cNvPr>
          <p:cNvSpPr>
            <a:spLocks noGrp="1"/>
          </p:cNvSpPr>
          <p:nvPr>
            <p:ph type="title"/>
          </p:nvPr>
        </p:nvSpPr>
        <p:spPr/>
        <p:txBody>
          <a:bodyPr/>
          <a:lstStyle>
            <a:lvl1pPr>
              <a:defRPr>
                <a:latin typeface="Proxima Nova" panose="0200050603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F7F17C-DBEE-1C4E-BF2A-C8E363E00C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40F88-716C-D446-8CB7-A8A8B31A443B}"/>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5" name="Footer Placeholder 4">
            <a:extLst>
              <a:ext uri="{FF2B5EF4-FFF2-40B4-BE49-F238E27FC236}">
                <a16:creationId xmlns:a16="http://schemas.microsoft.com/office/drawing/2014/main" id="{362E9EEA-9A50-8C41-8942-E61AF967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70B31-DCF6-CC48-B69B-EDA351E66227}"/>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3173519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Making the Most of Your Course Tools</a:t>
            </a:r>
            <a:endParaRPr lang="en-US" dirty="0"/>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3387237668"/>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Making the Most of Your Course Tools</a:t>
            </a:r>
            <a:endParaRPr lang="en-US" dirty="0"/>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42367115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30624"/>
            <a:ext cx="3047910" cy="61273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547751" y="139550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43874578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endParaRPr lang="en-US" dirty="0"/>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00514668"/>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Making the Most of Your Course Tools</a:t>
            </a:r>
            <a:endParaRPr lang="en-US" dirty="0"/>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93318084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bg>
      <p:bgPr>
        <a:solidFill>
          <a:schemeClr val="accent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 y="1906976"/>
            <a:ext cx="11036952" cy="4441043"/>
            <a:chOff x="104353" y="1927997"/>
            <a:chExt cx="11036952" cy="4441043"/>
          </a:xfrm>
        </p:grpSpPr>
        <p:grpSp>
          <p:nvGrpSpPr>
            <p:cNvPr id="49" name="Group 48">
              <a:extLst>
                <a:ext uri="{FF2B5EF4-FFF2-40B4-BE49-F238E27FC236}">
                  <a16:creationId xmlns:a16="http://schemas.microsoft.com/office/drawing/2014/main" id="{3B25C319-2990-5F44-9E6C-9230EDFA1D64}"/>
                </a:ext>
              </a:extLst>
            </p:cNvPr>
            <p:cNvGrpSpPr/>
            <p:nvPr userDrawn="1"/>
          </p:nvGrpSpPr>
          <p:grpSpPr>
            <a:xfrm>
              <a:off x="104353" y="6149065"/>
              <a:ext cx="11036949" cy="219975"/>
              <a:chOff x="104353" y="6149065"/>
              <a:chExt cx="11036949"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04354" y="6149065"/>
                <a:ext cx="10903308" cy="1167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04353" y="6252329"/>
                <a:ext cx="1103694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27997"/>
              <a:ext cx="235679" cy="4375137"/>
              <a:chOff x="10905626" y="1927997"/>
              <a:chExt cx="235679" cy="4375137"/>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03357" y="4030266"/>
                <a:ext cx="4322375" cy="1178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21198" y="4083028"/>
                <a:ext cx="4322373" cy="117840"/>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endParaRPr lang="en-US" dirty="0"/>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dirty="0">
              <a:solidFill>
                <a:schemeClr val="bg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
        <p:nvSpPr>
          <p:cNvPr id="25" name="Rectangle 24">
            <a:extLst>
              <a:ext uri="{FF2B5EF4-FFF2-40B4-BE49-F238E27FC236}">
                <a16:creationId xmlns:a16="http://schemas.microsoft.com/office/drawing/2014/main" id="{28AE9936-C68C-984D-9603-1C7034E7A6FB}"/>
              </a:ext>
            </a:extLst>
          </p:cNvPr>
          <p:cNvSpPr/>
          <p:nvPr userDrawn="1"/>
        </p:nvSpPr>
        <p:spPr>
          <a:xfrm>
            <a:off x="10801273" y="1847141"/>
            <a:ext cx="1390728" cy="112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044B17-CB28-C14B-ACDF-910538591313}"/>
              </a:ext>
            </a:extLst>
          </p:cNvPr>
          <p:cNvSpPr/>
          <p:nvPr userDrawn="1"/>
        </p:nvSpPr>
        <p:spPr>
          <a:xfrm>
            <a:off x="10978030" y="1959742"/>
            <a:ext cx="1213970" cy="11866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795213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endParaRPr lang="en-US" dirty="0"/>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596160627"/>
      </p:ext>
    </p:extLst>
  </p:cSld>
  <p:clrMapOvr>
    <a:masterClrMapping/>
  </p:clrMapOvr>
  <p:extLst>
    <p:ext uri="{DCECCB84-F9BA-43D5-87BE-67443E8EF086}">
      <p15:sldGuideLst xmlns:p15="http://schemas.microsoft.com/office/powerpoint/2012/main">
        <p15:guide id="4" orient="horz" pos="4200">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577209275"/>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168277340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p15:clr>
            <a:srgbClr val="FBAE40"/>
          </p15:clr>
        </p15:guide>
        <p15:guide id="14" orient="horz" pos="845">
          <p15:clr>
            <a:srgbClr val="FBAE40"/>
          </p15:clr>
        </p15:guide>
        <p15:guide id="15" pos="73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Making the Most of Your Course Tools</a:t>
            </a:r>
            <a:endParaRPr lang="en-US" dirty="0"/>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554592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7B2A-DD34-F444-9FA5-70B7C2BB6C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49726C-FBE0-DF4D-8725-D1E149364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E8C7B-F443-2A4B-9C83-DA92D5FE88E1}"/>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5" name="Footer Placeholder 4">
            <a:extLst>
              <a:ext uri="{FF2B5EF4-FFF2-40B4-BE49-F238E27FC236}">
                <a16:creationId xmlns:a16="http://schemas.microsoft.com/office/drawing/2014/main" id="{D397A1BF-4E93-D142-86C7-0FE65BF39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A2116-D5A2-1849-AF78-C4E1F7925A78}"/>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2691092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Making the Most of Your Course Tools</a:t>
            </a:r>
            <a:endParaRPr lang="en-US" dirty="0"/>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126374996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Making the Most of Your Course Tools</a:t>
            </a:r>
            <a:endParaRPr lang="en-US" dirty="0"/>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125868962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Making the Most of Your Course Tools</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358237322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Making the Most of Your Course Tools</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6906293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1753595"/>
            <a:ext cx="12234041" cy="4102941"/>
            <a:chOff x="0" y="1746499"/>
            <a:chExt cx="12234041" cy="4102941"/>
          </a:xfrm>
        </p:grpSpPr>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4" y="1746499"/>
              <a:ext cx="794318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779331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8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Proxima Nova" panose="02000506030000020004" pitchFamily="2" charset="0"/>
                <a:cs typeface="Arial" panose="020B0604020202020204" pitchFamily="34" charset="0"/>
              </a:rPr>
              <a:t>‹#›</a:t>
            </a:fld>
            <a:endParaRPr lang="en-US" sz="1400" dirty="0">
              <a:solidFill>
                <a:schemeClr val="bg1"/>
              </a:solidFill>
              <a:latin typeface="Proxima Nova" panose="02000506030000020004" pitchFamily="2" charset="0"/>
              <a:cs typeface="Arial" panose="020B0604020202020204" pitchFamily="34" charset="0"/>
            </a:endParaRPr>
          </a:p>
        </p:txBody>
      </p:sp>
    </p:spTree>
    <p:extLst>
      <p:ext uri="{BB962C8B-B14F-4D97-AF65-F5344CB8AC3E}">
        <p14:creationId xmlns:p14="http://schemas.microsoft.com/office/powerpoint/2010/main" val="374518357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27350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dirty="0"/>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Making the Most of Your Course Tools</a:t>
            </a:r>
          </a:p>
        </p:txBody>
      </p:sp>
    </p:spTree>
    <p:extLst>
      <p:ext uri="{BB962C8B-B14F-4D97-AF65-F5344CB8AC3E}">
        <p14:creationId xmlns:p14="http://schemas.microsoft.com/office/powerpoint/2010/main" val="1635469146"/>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tx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tx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70972675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32570618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 – Text Heavy / Arrow - L. H. PURPLE">
    <p:bg>
      <p:bgPr>
        <a:solidFill>
          <a:schemeClr val="accent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 y="1906976"/>
            <a:ext cx="11036952" cy="4441043"/>
            <a:chOff x="104353" y="1927997"/>
            <a:chExt cx="11036952" cy="4441043"/>
          </a:xfrm>
        </p:grpSpPr>
        <p:grpSp>
          <p:nvGrpSpPr>
            <p:cNvPr id="49" name="Group 48">
              <a:extLst>
                <a:ext uri="{FF2B5EF4-FFF2-40B4-BE49-F238E27FC236}">
                  <a16:creationId xmlns:a16="http://schemas.microsoft.com/office/drawing/2014/main" id="{3B25C319-2990-5F44-9E6C-9230EDFA1D64}"/>
                </a:ext>
              </a:extLst>
            </p:cNvPr>
            <p:cNvGrpSpPr/>
            <p:nvPr userDrawn="1"/>
          </p:nvGrpSpPr>
          <p:grpSpPr>
            <a:xfrm>
              <a:off x="104353" y="6149065"/>
              <a:ext cx="11036949" cy="219975"/>
              <a:chOff x="104353" y="6149065"/>
              <a:chExt cx="11036949"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04354" y="6149065"/>
                <a:ext cx="10903308" cy="1167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04353" y="6252329"/>
                <a:ext cx="1103694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27997"/>
              <a:ext cx="235679" cy="4375137"/>
              <a:chOff x="10905626" y="1927997"/>
              <a:chExt cx="235679" cy="4375137"/>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03357" y="4030266"/>
                <a:ext cx="4322375" cy="1178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21198" y="4083028"/>
                <a:ext cx="4322373" cy="117840"/>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endParaRPr lang="en-US" dirty="0"/>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dirty="0">
              <a:solidFill>
                <a:schemeClr val="bg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
        <p:nvSpPr>
          <p:cNvPr id="25" name="Rectangle 24">
            <a:extLst>
              <a:ext uri="{FF2B5EF4-FFF2-40B4-BE49-F238E27FC236}">
                <a16:creationId xmlns:a16="http://schemas.microsoft.com/office/drawing/2014/main" id="{28AE9936-C68C-984D-9603-1C7034E7A6FB}"/>
              </a:ext>
            </a:extLst>
          </p:cNvPr>
          <p:cNvSpPr/>
          <p:nvPr userDrawn="1"/>
        </p:nvSpPr>
        <p:spPr>
          <a:xfrm>
            <a:off x="10801273" y="1847141"/>
            <a:ext cx="1390728" cy="112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044B17-CB28-C14B-ACDF-910538591313}"/>
              </a:ext>
            </a:extLst>
          </p:cNvPr>
          <p:cNvSpPr/>
          <p:nvPr userDrawn="1"/>
        </p:nvSpPr>
        <p:spPr>
          <a:xfrm>
            <a:off x="10978030" y="1959742"/>
            <a:ext cx="1213970" cy="11866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431500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A3B3-408E-0E4A-94DC-131419AA6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BCB8E-7E31-F94A-9DC5-B1BC6BF67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2EF4BB-04DA-C84D-96F7-CA7EC1EF71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27920-FD40-B841-ADC5-4F4C665EECD1}"/>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6" name="Footer Placeholder 5">
            <a:extLst>
              <a:ext uri="{FF2B5EF4-FFF2-40B4-BE49-F238E27FC236}">
                <a16:creationId xmlns:a16="http://schemas.microsoft.com/office/drawing/2014/main" id="{A74FDA80-E6E9-9649-A95A-B4F02F13B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84182-2BD9-F145-8DF7-4A3A2B4E8376}"/>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3195157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Making the Most of Your Course Tools</a:t>
            </a:r>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61446169"/>
      </p:ext>
    </p:extLst>
  </p:cSld>
  <p:clrMapOvr>
    <a:masterClrMapping/>
  </p:clrMapOvr>
  <p:extLst>
    <p:ext uri="{DCECCB84-F9BA-43D5-87BE-67443E8EF086}">
      <p15:sldGuideLst xmlns:p15="http://schemas.microsoft.com/office/powerpoint/2012/main">
        <p15:guide id="4" orient="horz" pos="45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A71F-5DF9-5E47-83EC-80B181F00C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87661-2E17-6C46-AE6C-577A2A570C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399B9-102E-4D41-B965-8B71AAA336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3022AA-3FC0-FB49-95E5-82ED97B4B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BA51D-E25B-0E41-A362-9D99F68EF6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18DFF4-9B43-B349-9C7E-27271680D23C}"/>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8" name="Footer Placeholder 7">
            <a:extLst>
              <a:ext uri="{FF2B5EF4-FFF2-40B4-BE49-F238E27FC236}">
                <a16:creationId xmlns:a16="http://schemas.microsoft.com/office/drawing/2014/main" id="{3F79E29B-87C3-3B48-8C96-BDE4550F79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A55661-7F0C-4440-B1B0-D16B242EDA6C}"/>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278855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CFB4-E9D7-3D4B-A893-9D34DC6A1C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CDE77-0362-3642-AE6D-FA9C07536712}"/>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4" name="Footer Placeholder 3">
            <a:extLst>
              <a:ext uri="{FF2B5EF4-FFF2-40B4-BE49-F238E27FC236}">
                <a16:creationId xmlns:a16="http://schemas.microsoft.com/office/drawing/2014/main" id="{7F8AAA2D-FEF5-9C48-B9B8-28B65B222E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10DA31-4499-7A47-B5D6-5C9BD06FBCE7}"/>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99824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91204-ECD6-B942-A528-C3941297E41D}"/>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3" name="Footer Placeholder 2">
            <a:extLst>
              <a:ext uri="{FF2B5EF4-FFF2-40B4-BE49-F238E27FC236}">
                <a16:creationId xmlns:a16="http://schemas.microsoft.com/office/drawing/2014/main" id="{5BAC1944-8511-3E48-A120-83BCF9A13A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3C1E04-241B-EB4F-9A48-C54CC623095A}"/>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210639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FFCB-A7AC-4242-9B0E-3D5F594A7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09452C-FF42-B240-A95A-A9400D384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9C04EE-F756-7D49-97CD-43F43F94D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80903-24E4-F941-89D9-73CCA5CCEE69}"/>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6" name="Footer Placeholder 5">
            <a:extLst>
              <a:ext uri="{FF2B5EF4-FFF2-40B4-BE49-F238E27FC236}">
                <a16:creationId xmlns:a16="http://schemas.microsoft.com/office/drawing/2014/main" id="{B8988DB7-C5C5-EE41-9940-0F31898B7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398D8-E55E-0B49-9EC8-5B2790B85776}"/>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242332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AAB-187F-C648-9392-498FA0530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0390B6-5A5F-AA49-A6ED-30B2D827A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CAC100-9F77-E14E-B6B0-D264C459E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497CA-C709-8A42-B4D9-D11C57E5A654}"/>
              </a:ext>
            </a:extLst>
          </p:cNvPr>
          <p:cNvSpPr>
            <a:spLocks noGrp="1"/>
          </p:cNvSpPr>
          <p:nvPr>
            <p:ph type="dt" sz="half" idx="10"/>
          </p:nvPr>
        </p:nvSpPr>
        <p:spPr/>
        <p:txBody>
          <a:bodyPr/>
          <a:lstStyle/>
          <a:p>
            <a:fld id="{3F456679-3393-3943-9874-A42940642A0A}" type="datetimeFigureOut">
              <a:rPr lang="en-US" smtClean="0"/>
              <a:t>2/13/2025</a:t>
            </a:fld>
            <a:endParaRPr lang="en-US"/>
          </a:p>
        </p:txBody>
      </p:sp>
      <p:sp>
        <p:nvSpPr>
          <p:cNvPr id="6" name="Footer Placeholder 5">
            <a:extLst>
              <a:ext uri="{FF2B5EF4-FFF2-40B4-BE49-F238E27FC236}">
                <a16:creationId xmlns:a16="http://schemas.microsoft.com/office/drawing/2014/main" id="{670C213A-AF97-0F49-ADA5-C0BDF4F80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FC7CB-9299-9A48-BE84-971B5C44BB30}"/>
              </a:ext>
            </a:extLst>
          </p:cNvPr>
          <p:cNvSpPr>
            <a:spLocks noGrp="1"/>
          </p:cNvSpPr>
          <p:nvPr>
            <p:ph type="sldNum" sz="quarter" idx="12"/>
          </p:nvPr>
        </p:nvSpPr>
        <p:spPr/>
        <p:txBody>
          <a:bodyPr/>
          <a:lstStyle/>
          <a:p>
            <a:fld id="{53130576-82B5-7E44-8B38-E3BC5226D491}" type="slidenum">
              <a:rPr lang="en-US" smtClean="0"/>
              <a:t>‹#›</a:t>
            </a:fld>
            <a:endParaRPr lang="en-US"/>
          </a:p>
        </p:txBody>
      </p:sp>
    </p:spTree>
    <p:extLst>
      <p:ext uri="{BB962C8B-B14F-4D97-AF65-F5344CB8AC3E}">
        <p14:creationId xmlns:p14="http://schemas.microsoft.com/office/powerpoint/2010/main" val="408331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84B3F-41BE-5E43-80B4-4A6B26B2B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E69D43-9CBA-E14A-858D-8725F544F3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FF6BF-16AA-7041-875E-03ADBB0CD7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56679-3393-3943-9874-A42940642A0A}" type="datetimeFigureOut">
              <a:rPr lang="en-US" smtClean="0"/>
              <a:t>2/13/2025</a:t>
            </a:fld>
            <a:endParaRPr lang="en-US"/>
          </a:p>
        </p:txBody>
      </p:sp>
      <p:sp>
        <p:nvSpPr>
          <p:cNvPr id="5" name="Footer Placeholder 4">
            <a:extLst>
              <a:ext uri="{FF2B5EF4-FFF2-40B4-BE49-F238E27FC236}">
                <a16:creationId xmlns:a16="http://schemas.microsoft.com/office/drawing/2014/main" id="{62449496-93A1-1A48-939C-BE5EC377D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078462-6EFD-6442-BBE5-BAC719242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30576-82B5-7E44-8B38-E3BC5226D491}" type="slidenum">
              <a:rPr lang="en-US" smtClean="0"/>
              <a:t>‹#›</a:t>
            </a:fld>
            <a:endParaRPr lang="en-US"/>
          </a:p>
        </p:txBody>
      </p:sp>
    </p:spTree>
    <p:extLst>
      <p:ext uri="{BB962C8B-B14F-4D97-AF65-F5344CB8AC3E}">
        <p14:creationId xmlns:p14="http://schemas.microsoft.com/office/powerpoint/2010/main" val="2570666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Making the Most of Your Course Tools</a:t>
            </a:r>
          </a:p>
        </p:txBody>
      </p:sp>
    </p:spTree>
    <p:extLst>
      <p:ext uri="{BB962C8B-B14F-4D97-AF65-F5344CB8AC3E}">
        <p14:creationId xmlns:p14="http://schemas.microsoft.com/office/powerpoint/2010/main" val="34060601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Making the Most of Your Course Tools</a:t>
            </a:r>
          </a:p>
        </p:txBody>
      </p:sp>
    </p:spTree>
    <p:extLst>
      <p:ext uri="{BB962C8B-B14F-4D97-AF65-F5344CB8AC3E}">
        <p14:creationId xmlns:p14="http://schemas.microsoft.com/office/powerpoint/2010/main" val="31545686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hyperlink" Target="https://www.mheducation.ca/higher-education/learning-solutions/support-implementation/student-support" TargetMode="External"/><Relationship Id="rId2" Type="http://schemas.openxmlformats.org/officeDocument/2006/relationships/hyperlink" Target="https://mhedu.force.com/CXG/s/ContactUs" TargetMode="Externa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hyperlink" Target="https://play.google.com/store/apps/details?id=com.mheducation.readerShellApp.readAnywhere" TargetMode="External"/><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s://apps.apple.com/ca/app/readanywhere/id1237370775"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Student in computer lab typing on laptop.">
            <a:extLst>
              <a:ext uri="{FF2B5EF4-FFF2-40B4-BE49-F238E27FC236}">
                <a16:creationId xmlns:a16="http://schemas.microsoft.com/office/drawing/2014/main" id="{D4E4F939-8AB5-2040-AB52-F178AF55EE0D}"/>
              </a:ext>
            </a:extLst>
          </p:cNvPr>
          <p:cNvPicPr>
            <a:picLocks noGrp="1" noChangeAspect="1"/>
          </p:cNvPicPr>
          <p:nvPr>
            <p:ph type="pic" sz="quarter" idx="22"/>
          </p:nvPr>
        </p:nvPicPr>
        <p:blipFill rotWithShape="1">
          <a:blip r:embed="rId3" cstate="hqprint">
            <a:extLst>
              <a:ext uri="{28A0092B-C50C-407E-A947-70E740481C1C}">
                <a14:useLocalDpi xmlns:a14="http://schemas.microsoft.com/office/drawing/2010/main"/>
              </a:ext>
            </a:extLst>
          </a:blip>
          <a:srcRect/>
          <a:stretch/>
        </p:blipFill>
        <p:spPr>
          <a:xfrm>
            <a:off x="6893192" y="1203325"/>
            <a:ext cx="5298808" cy="5654675"/>
          </a:xfrm>
        </p:spPr>
      </p:pic>
      <p:sp>
        <p:nvSpPr>
          <p:cNvPr id="18" name="Text Placeholder 6">
            <a:extLst>
              <a:ext uri="{FF2B5EF4-FFF2-40B4-BE49-F238E27FC236}">
                <a16:creationId xmlns:a16="http://schemas.microsoft.com/office/drawing/2014/main" id="{64597560-9301-0540-9739-08FBE2789A62}"/>
              </a:ext>
            </a:extLst>
          </p:cNvPr>
          <p:cNvSpPr txBox="1">
            <a:spLocks/>
          </p:cNvSpPr>
          <p:nvPr/>
        </p:nvSpPr>
        <p:spPr>
          <a:xfrm>
            <a:off x="3745487" y="5510381"/>
            <a:ext cx="2933700" cy="564245"/>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Learn online or offline, anytime, anywhere.</a:t>
            </a:r>
          </a:p>
        </p:txBody>
      </p:sp>
      <p:pic>
        <p:nvPicPr>
          <p:cNvPr id="16" name="Picture 15" descr="Products hosted in the cloud">
            <a:extLst>
              <a:ext uri="{FF2B5EF4-FFF2-40B4-BE49-F238E27FC236}">
                <a16:creationId xmlns:a16="http://schemas.microsoft.com/office/drawing/2014/main" id="{2A15642B-DA9F-9A46-86E7-DBAD57110E6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2336" y="4917444"/>
            <a:ext cx="540000" cy="540000"/>
          </a:xfrm>
          <a:prstGeom prst="rect">
            <a:avLst/>
          </a:prstGeom>
        </p:spPr>
      </p:pic>
      <p:sp>
        <p:nvSpPr>
          <p:cNvPr id="7" name="Text Placeholder 6">
            <a:extLst>
              <a:ext uri="{FF2B5EF4-FFF2-40B4-BE49-F238E27FC236}">
                <a16:creationId xmlns:a16="http://schemas.microsoft.com/office/drawing/2014/main" id="{474629A3-B1F7-D344-93A4-188D2067003B}"/>
              </a:ext>
            </a:extLst>
          </p:cNvPr>
          <p:cNvSpPr>
            <a:spLocks noGrp="1"/>
          </p:cNvSpPr>
          <p:nvPr>
            <p:ph type="body" sz="quarter" idx="18"/>
          </p:nvPr>
        </p:nvSpPr>
        <p:spPr>
          <a:xfrm>
            <a:off x="3745487" y="4020955"/>
            <a:ext cx="2933700" cy="689940"/>
          </a:xfrm>
        </p:spPr>
        <p:txBody>
          <a:bodyPr>
            <a:noAutofit/>
          </a:bodyPr>
          <a:lstStyle/>
          <a:p>
            <a:pPr marL="0" indent="0">
              <a:buNone/>
            </a:pPr>
            <a:r>
              <a:rPr lang="en-US" sz="1500" dirty="0">
                <a:latin typeface="Proxima Nova" panose="02000506030000020004" pitchFamily="2" charset="0"/>
              </a:rPr>
              <a:t>Save time – access assignments &amp; learning tools in one place.</a:t>
            </a:r>
          </a:p>
        </p:txBody>
      </p:sp>
      <p:pic>
        <p:nvPicPr>
          <p:cNvPr id="14" name="Picture 13" descr="Checklist on a desktop computer">
            <a:extLst>
              <a:ext uri="{FF2B5EF4-FFF2-40B4-BE49-F238E27FC236}">
                <a16:creationId xmlns:a16="http://schemas.microsoft.com/office/drawing/2014/main" id="{EF0DA584-AD53-0F46-876A-3F2C077BCBE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862336" y="3462594"/>
            <a:ext cx="540000" cy="493594"/>
          </a:xfrm>
          <a:prstGeom prst="rect">
            <a:avLst/>
          </a:prstGeom>
        </p:spPr>
      </p:pic>
      <p:sp>
        <p:nvSpPr>
          <p:cNvPr id="17" name="Text Placeholder 5">
            <a:extLst>
              <a:ext uri="{FF2B5EF4-FFF2-40B4-BE49-F238E27FC236}">
                <a16:creationId xmlns:a16="http://schemas.microsoft.com/office/drawing/2014/main" id="{63947DFC-7EE0-BE41-9639-555FF0289587}"/>
              </a:ext>
            </a:extLst>
          </p:cNvPr>
          <p:cNvSpPr txBox="1">
            <a:spLocks/>
          </p:cNvSpPr>
          <p:nvPr/>
        </p:nvSpPr>
        <p:spPr>
          <a:xfrm>
            <a:off x="620354" y="5510381"/>
            <a:ext cx="2933700" cy="564245"/>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Achieve better grades &amp; track your progress.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endParaRPr>
          </a:p>
        </p:txBody>
      </p:sp>
      <p:pic>
        <p:nvPicPr>
          <p:cNvPr id="15" name="Picture 14" descr="Achievement certificate">
            <a:extLst>
              <a:ext uri="{FF2B5EF4-FFF2-40B4-BE49-F238E27FC236}">
                <a16:creationId xmlns:a16="http://schemas.microsoft.com/office/drawing/2014/main" id="{6A7846FA-D0EC-8D44-8290-AC6656F4F78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50408" y="4905322"/>
            <a:ext cx="540000" cy="564245"/>
          </a:xfrm>
          <a:prstGeom prst="rect">
            <a:avLst/>
          </a:prstGeom>
        </p:spPr>
      </p:pic>
      <p:sp>
        <p:nvSpPr>
          <p:cNvPr id="6" name="Text Placeholder 5">
            <a:extLst>
              <a:ext uri="{FF2B5EF4-FFF2-40B4-BE49-F238E27FC236}">
                <a16:creationId xmlns:a16="http://schemas.microsoft.com/office/drawing/2014/main" id="{EA3FFFD1-EE20-514E-B9E0-1D26E533BEE4}"/>
              </a:ext>
            </a:extLst>
          </p:cNvPr>
          <p:cNvSpPr>
            <a:spLocks noGrp="1"/>
          </p:cNvSpPr>
          <p:nvPr>
            <p:ph type="body" sz="quarter" idx="17"/>
          </p:nvPr>
        </p:nvSpPr>
        <p:spPr>
          <a:xfrm>
            <a:off x="675037" y="4020955"/>
            <a:ext cx="2933700" cy="689940"/>
          </a:xfrm>
        </p:spPr>
        <p:txBody>
          <a:bodyPr>
            <a:normAutofit/>
          </a:bodyPr>
          <a:lstStyle/>
          <a:p>
            <a:pPr marL="0" indent="0">
              <a:buNone/>
            </a:pPr>
            <a:r>
              <a:rPr lang="en-US" sz="1500" dirty="0">
                <a:latin typeface="Proxima Nova" panose="02000506030000020004" pitchFamily="2" charset="0"/>
              </a:rPr>
              <a:t>Maximize your study time with a personalized learning path.</a:t>
            </a:r>
          </a:p>
          <a:p>
            <a:endParaRPr lang="en-US" sz="1500" dirty="0">
              <a:latin typeface="Proxima Nova" panose="02000506030000020004" pitchFamily="2" charset="0"/>
            </a:endParaRPr>
          </a:p>
          <a:p>
            <a:endParaRPr lang="en-US" sz="1500" dirty="0">
              <a:latin typeface="Proxima Nova" panose="02000506030000020004" pitchFamily="2" charset="0"/>
            </a:endParaRPr>
          </a:p>
        </p:txBody>
      </p:sp>
      <p:pic>
        <p:nvPicPr>
          <p:cNvPr id="13" name="Picture 12" descr="Graduation cap with cursor icon">
            <a:extLst>
              <a:ext uri="{FF2B5EF4-FFF2-40B4-BE49-F238E27FC236}">
                <a16:creationId xmlns:a16="http://schemas.microsoft.com/office/drawing/2014/main" id="{54BB83E6-1A1F-8B4E-B52E-E6F5610300C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50408" y="3439391"/>
            <a:ext cx="540000" cy="540000"/>
          </a:xfrm>
          <a:prstGeom prst="rect">
            <a:avLst/>
          </a:prstGeom>
        </p:spPr>
      </p:pic>
      <p:sp>
        <p:nvSpPr>
          <p:cNvPr id="5" name="Text Placeholder 4">
            <a:extLst>
              <a:ext uri="{FF2B5EF4-FFF2-40B4-BE49-F238E27FC236}">
                <a16:creationId xmlns:a16="http://schemas.microsoft.com/office/drawing/2014/main" id="{BB186364-446A-674C-98F3-56C45864A6FF}"/>
              </a:ext>
            </a:extLst>
          </p:cNvPr>
          <p:cNvSpPr>
            <a:spLocks noGrp="1"/>
          </p:cNvSpPr>
          <p:nvPr>
            <p:ph type="body" sz="quarter" idx="16"/>
          </p:nvPr>
        </p:nvSpPr>
        <p:spPr>
          <a:xfrm>
            <a:off x="694795" y="2242522"/>
            <a:ext cx="6198397" cy="1120803"/>
          </a:xfrm>
        </p:spPr>
        <p:txBody>
          <a:bodyPr/>
          <a:lstStyle/>
          <a:p>
            <a:r>
              <a:rPr lang="en-CA" dirty="0">
                <a:latin typeface="Proxima Nova" panose="02000506030000020004" pitchFamily="2" charset="0"/>
              </a:rPr>
              <a:t>Connect is your personalized digital learning platform that makes studying and getting work done easier and more convenient than ever.</a:t>
            </a:r>
          </a:p>
          <a:p>
            <a:endParaRPr lang="en-CA" dirty="0">
              <a:latin typeface="Proxima Nova" panose="02000506030000020004" pitchFamily="2" charset="0"/>
            </a:endParaRPr>
          </a:p>
          <a:p>
            <a:endParaRPr lang="en-US" dirty="0">
              <a:latin typeface="Proxima Nova" panose="02000506030000020004" pitchFamily="2" charset="0"/>
            </a:endParaRPr>
          </a:p>
        </p:txBody>
      </p:sp>
      <p:sp>
        <p:nvSpPr>
          <p:cNvPr id="4" name="Title 3">
            <a:extLst>
              <a:ext uri="{FF2B5EF4-FFF2-40B4-BE49-F238E27FC236}">
                <a16:creationId xmlns:a16="http://schemas.microsoft.com/office/drawing/2014/main" id="{451EA9AA-97EA-C347-A59E-7E0F6811DBC8}"/>
              </a:ext>
            </a:extLst>
          </p:cNvPr>
          <p:cNvSpPr>
            <a:spLocks noGrp="1"/>
          </p:cNvSpPr>
          <p:nvPr>
            <p:ph type="title"/>
          </p:nvPr>
        </p:nvSpPr>
        <p:spPr/>
        <p:txBody>
          <a:bodyPr>
            <a:normAutofit fontScale="90000"/>
          </a:bodyPr>
          <a:lstStyle/>
          <a:p>
            <a:r>
              <a:rPr lang="en-US" dirty="0">
                <a:latin typeface="Proxima Nova" panose="02000506030000020004" pitchFamily="2" charset="0"/>
              </a:rPr>
              <a:t>Why Connect?</a:t>
            </a:r>
          </a:p>
        </p:txBody>
      </p:sp>
      <p:sp>
        <p:nvSpPr>
          <p:cNvPr id="3" name="Text Placeholder 2">
            <a:extLst>
              <a:ext uri="{FF2B5EF4-FFF2-40B4-BE49-F238E27FC236}">
                <a16:creationId xmlns:a16="http://schemas.microsoft.com/office/drawing/2014/main" id="{F034DCEC-F933-0642-9A25-0F87AC031570}"/>
              </a:ext>
            </a:extLst>
          </p:cNvPr>
          <p:cNvSpPr>
            <a:spLocks noGrp="1"/>
          </p:cNvSpPr>
          <p:nvPr>
            <p:ph type="body" sz="quarter" idx="23"/>
          </p:nvPr>
        </p:nvSpPr>
        <p:spPr/>
        <p:txBody>
          <a:bodyPr/>
          <a:lstStyle/>
          <a:p>
            <a:r>
              <a:rPr lang="en-US" dirty="0">
                <a:latin typeface="Proxima Nova" panose="02000506030000020004" pitchFamily="2" charset="0"/>
              </a:rPr>
              <a:t>Connect</a:t>
            </a:r>
          </a:p>
        </p:txBody>
      </p:sp>
      <p:sp>
        <p:nvSpPr>
          <p:cNvPr id="2" name="Footer Placeholder 1">
            <a:extLst>
              <a:ext uri="{FF2B5EF4-FFF2-40B4-BE49-F238E27FC236}">
                <a16:creationId xmlns:a16="http://schemas.microsoft.com/office/drawing/2014/main" id="{D02C9E7A-F62A-A945-AC25-2A28B64F98C2}"/>
              </a:ext>
            </a:extLst>
          </p:cNvPr>
          <p:cNvSpPr>
            <a:spLocks noGrp="1"/>
          </p:cNvSpPr>
          <p:nvPr>
            <p:ph type="ftr" sz="quarter" idx="2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A36">
                    <a:tint val="75000"/>
                  </a:srgbClr>
                </a:solidFill>
                <a:effectLst/>
                <a:uLnTx/>
                <a:uFillTx/>
                <a:latin typeface="Proxima Nova" panose="02000506030000020004" pitchFamily="2" charset="0"/>
                <a:ea typeface="+mn-ea"/>
                <a:cs typeface="+mn-cs"/>
              </a:rPr>
              <a:t>Making the Most of Your Course Tools</a:t>
            </a:r>
          </a:p>
        </p:txBody>
      </p:sp>
    </p:spTree>
    <p:extLst>
      <p:ext uri="{BB962C8B-B14F-4D97-AF65-F5344CB8AC3E}">
        <p14:creationId xmlns:p14="http://schemas.microsoft.com/office/powerpoint/2010/main" val="273458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E2F3A9-001D-C549-A623-BB13F5E17562}"/>
              </a:ext>
            </a:extLst>
          </p:cNvPr>
          <p:cNvSpPr>
            <a:spLocks noGrp="1"/>
          </p:cNvSpPr>
          <p:nvPr>
            <p:ph type="body" sz="quarter" idx="17"/>
          </p:nvPr>
        </p:nvSpPr>
        <p:spPr>
          <a:xfrm>
            <a:off x="4557256" y="1738591"/>
            <a:ext cx="5695382" cy="4168775"/>
          </a:xfrm>
        </p:spPr>
        <p:txBody>
          <a:bodyPr/>
          <a:lstStyle/>
          <a:p>
            <a:pPr>
              <a:spcAft>
                <a:spcPts val="1200"/>
              </a:spcAft>
            </a:pPr>
            <a:r>
              <a:rPr lang="en-US" sz="1400" dirty="0">
                <a:solidFill>
                  <a:schemeClr val="bg1"/>
                </a:solidFill>
                <a:latin typeface="Proxima Nova" panose="02000506030000020004" pitchFamily="2" charset="0"/>
              </a:rPr>
              <a:t>Use Google Chrome as your internet browser</a:t>
            </a:r>
          </a:p>
          <a:p>
            <a:pPr>
              <a:spcAft>
                <a:spcPts val="1200"/>
              </a:spcAft>
            </a:pPr>
            <a:r>
              <a:rPr lang="en-US" sz="1400" dirty="0">
                <a:solidFill>
                  <a:schemeClr val="bg1"/>
                </a:solidFill>
                <a:latin typeface="Proxima Nova" panose="02000506030000020004" pitchFamily="2" charset="0"/>
              </a:rPr>
              <a:t>Clear your browser cache prior to the start of an assignment, simulation, quiz or exam.</a:t>
            </a:r>
          </a:p>
          <a:p>
            <a:pPr>
              <a:spcAft>
                <a:spcPts val="1200"/>
              </a:spcAft>
            </a:pPr>
            <a:r>
              <a:rPr lang="en-US" sz="1400" dirty="0">
                <a:solidFill>
                  <a:schemeClr val="bg1"/>
                </a:solidFill>
                <a:latin typeface="Proxima Nova" panose="02000506030000020004" pitchFamily="2" charset="0"/>
              </a:rPr>
              <a:t>Complete a Computer Compatibility Check.</a:t>
            </a:r>
          </a:p>
          <a:p>
            <a:pPr>
              <a:spcAft>
                <a:spcPts val="2400"/>
              </a:spcAft>
            </a:pPr>
            <a:r>
              <a:rPr lang="en-US" sz="1400" dirty="0">
                <a:solidFill>
                  <a:schemeClr val="bg1"/>
                </a:solidFill>
                <a:latin typeface="Proxima Nova" panose="02000506030000020004" pitchFamily="2" charset="0"/>
              </a:rPr>
              <a:t>Complete the assignment, simulation, quiz or exam on your laptop or desktop rather than a mobile device.</a:t>
            </a:r>
          </a:p>
          <a:p>
            <a:pPr marL="0" indent="0">
              <a:spcAft>
                <a:spcPts val="1200"/>
              </a:spcAft>
              <a:buNone/>
            </a:pPr>
            <a:r>
              <a:rPr lang="en-US" sz="1400" b="1" dirty="0">
                <a:solidFill>
                  <a:schemeClr val="bg1"/>
                </a:solidFill>
                <a:latin typeface="Proxima Nova" panose="02000506030000020004" pitchFamily="2" charset="0"/>
              </a:rPr>
              <a:t>Reminders</a:t>
            </a:r>
          </a:p>
          <a:p>
            <a:pPr>
              <a:spcAft>
                <a:spcPts val="1200"/>
              </a:spcAft>
            </a:pPr>
            <a:r>
              <a:rPr lang="en-US" sz="1400" dirty="0">
                <a:solidFill>
                  <a:schemeClr val="bg1"/>
                </a:solidFill>
                <a:latin typeface="Proxima Nova" panose="02000506030000020004" pitchFamily="2" charset="0"/>
              </a:rPr>
              <a:t>Connect should be loaded on ONE session of your browser and only ONE tab within your browser.</a:t>
            </a:r>
          </a:p>
          <a:p>
            <a:pPr>
              <a:spcAft>
                <a:spcPts val="1200"/>
              </a:spcAft>
            </a:pPr>
            <a:r>
              <a:rPr lang="en-US" sz="1400" dirty="0">
                <a:solidFill>
                  <a:schemeClr val="bg1"/>
                </a:solidFill>
                <a:latin typeface="Proxima Nova" panose="02000506030000020004" pitchFamily="2" charset="0"/>
              </a:rPr>
              <a:t>Use an ethernet cable to directly connect your device to your internet modem for faster speeds.</a:t>
            </a:r>
          </a:p>
          <a:p>
            <a:pPr>
              <a:spcAft>
                <a:spcPts val="1200"/>
              </a:spcAft>
            </a:pPr>
            <a:r>
              <a:rPr lang="en-US" sz="1400" dirty="0">
                <a:solidFill>
                  <a:schemeClr val="bg1"/>
                </a:solidFill>
                <a:latin typeface="Proxima Nova" panose="02000506030000020004" pitchFamily="2" charset="0"/>
              </a:rPr>
              <a:t>Limit the number of applications running and devices connected to your wireless internet while completing your assignment.</a:t>
            </a:r>
          </a:p>
          <a:p>
            <a:endParaRPr lang="en-US" sz="1400" dirty="0">
              <a:solidFill>
                <a:schemeClr val="bg1"/>
              </a:solidFill>
              <a:latin typeface="Proxima Nova" panose="02000506030000020004" pitchFamily="2" charset="0"/>
            </a:endParaRPr>
          </a:p>
        </p:txBody>
      </p:sp>
      <p:pic>
        <p:nvPicPr>
          <p:cNvPr id="7" name="Picture 6" descr="Student sitting on a couch working on a computer.">
            <a:extLst>
              <a:ext uri="{FF2B5EF4-FFF2-40B4-BE49-F238E27FC236}">
                <a16:creationId xmlns:a16="http://schemas.microsoft.com/office/drawing/2014/main" id="{668191F4-F9CA-DC4D-B434-BDC40371E49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736495"/>
            <a:ext cx="4215256" cy="4168775"/>
          </a:xfrm>
          <a:prstGeom prst="rect">
            <a:avLst/>
          </a:prstGeom>
        </p:spPr>
      </p:pic>
      <p:sp>
        <p:nvSpPr>
          <p:cNvPr id="4" name="Title 3">
            <a:extLst>
              <a:ext uri="{FF2B5EF4-FFF2-40B4-BE49-F238E27FC236}">
                <a16:creationId xmlns:a16="http://schemas.microsoft.com/office/drawing/2014/main" id="{3FE81F84-E13D-1342-A143-0349C5712367}"/>
              </a:ext>
            </a:extLst>
          </p:cNvPr>
          <p:cNvSpPr>
            <a:spLocks noGrp="1"/>
          </p:cNvSpPr>
          <p:nvPr>
            <p:ph type="title"/>
          </p:nvPr>
        </p:nvSpPr>
        <p:spPr>
          <a:xfrm>
            <a:off x="750408" y="1044831"/>
            <a:ext cx="10633556" cy="365379"/>
          </a:xfrm>
        </p:spPr>
        <p:txBody>
          <a:bodyPr>
            <a:normAutofit fontScale="90000"/>
          </a:bodyPr>
          <a:lstStyle/>
          <a:p>
            <a:r>
              <a:rPr lang="en-US" dirty="0">
                <a:solidFill>
                  <a:schemeClr val="bg1"/>
                </a:solidFill>
                <a:latin typeface="Proxima Nova" panose="02000506030000020004" pitchFamily="2" charset="0"/>
              </a:rPr>
              <a:t>Best Practices</a:t>
            </a:r>
          </a:p>
        </p:txBody>
      </p:sp>
      <p:sp>
        <p:nvSpPr>
          <p:cNvPr id="3" name="Text Placeholder 2">
            <a:extLst>
              <a:ext uri="{FF2B5EF4-FFF2-40B4-BE49-F238E27FC236}">
                <a16:creationId xmlns:a16="http://schemas.microsoft.com/office/drawing/2014/main" id="{79A67738-0750-9142-A568-C6567E2F396B}"/>
              </a:ext>
            </a:extLst>
          </p:cNvPr>
          <p:cNvSpPr>
            <a:spLocks noGrp="1"/>
          </p:cNvSpPr>
          <p:nvPr>
            <p:ph type="body" sz="quarter" idx="18"/>
          </p:nvPr>
        </p:nvSpPr>
        <p:spPr/>
        <p:txBody>
          <a:bodyPr/>
          <a:lstStyle/>
          <a:p>
            <a:r>
              <a:rPr lang="en-US" dirty="0">
                <a:latin typeface="Proxima Nova" panose="02000506030000020004" pitchFamily="2" charset="0"/>
              </a:rPr>
              <a:t>Connect</a:t>
            </a:r>
          </a:p>
        </p:txBody>
      </p:sp>
      <p:sp>
        <p:nvSpPr>
          <p:cNvPr id="2" name="Footer Placeholder 1">
            <a:extLst>
              <a:ext uri="{FF2B5EF4-FFF2-40B4-BE49-F238E27FC236}">
                <a16:creationId xmlns:a16="http://schemas.microsoft.com/office/drawing/2014/main" id="{4C73AF36-F782-904C-9416-29AFA6AD99C3}"/>
              </a:ext>
            </a:extLst>
          </p:cNvPr>
          <p:cNvSpPr>
            <a:spLocks noGrp="1"/>
          </p:cNvSpPr>
          <p:nvPr>
            <p:ph type="ftr" sz="quarter"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3333"/>
                </a:solidFill>
                <a:effectLst/>
                <a:uLnTx/>
                <a:uFillTx/>
                <a:latin typeface="Proxima Nova" panose="02000506030000020004" pitchFamily="2" charset="0"/>
                <a:ea typeface="+mn-ea"/>
                <a:cs typeface="+mn-cs"/>
              </a:rPr>
              <a:t>Making the Most of Your Course Tools</a:t>
            </a:r>
            <a:endParaRPr kumimoji="0" lang="en-US" sz="1200" b="1" i="0" u="none" strike="noStrike" kern="1200" cap="none" spc="0" normalizeH="0" baseline="0" noProof="0" dirty="0">
              <a:ln>
                <a:noFill/>
              </a:ln>
              <a:solidFill>
                <a:srgbClr val="333333"/>
              </a:solidFill>
              <a:effectLst/>
              <a:uLnTx/>
              <a:uFillTx/>
              <a:latin typeface="Proxima Nova" panose="02000506030000020004" pitchFamily="2" charset="0"/>
              <a:ea typeface="+mn-ea"/>
              <a:cs typeface="+mn-cs"/>
            </a:endParaRPr>
          </a:p>
        </p:txBody>
      </p:sp>
    </p:spTree>
    <p:extLst>
      <p:ext uri="{BB962C8B-B14F-4D97-AF65-F5344CB8AC3E}">
        <p14:creationId xmlns:p14="http://schemas.microsoft.com/office/powerpoint/2010/main" val="306694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1E1BBE1-379A-2545-82A3-AAEA21853378}"/>
              </a:ext>
            </a:extLst>
          </p:cNvPr>
          <p:cNvSpPr>
            <a:spLocks noGrp="1"/>
          </p:cNvSpPr>
          <p:nvPr>
            <p:ph type="body" sz="quarter" idx="13"/>
          </p:nvPr>
        </p:nvSpPr>
        <p:spPr>
          <a:xfrm>
            <a:off x="9105006" y="2707429"/>
            <a:ext cx="2644467" cy="2408077"/>
          </a:xfrm>
        </p:spPr>
        <p:txBody>
          <a:bodyPr/>
          <a:lstStyle/>
          <a:p>
            <a:pPr marL="0" indent="0">
              <a:buNone/>
            </a:pPr>
            <a:r>
              <a:rPr lang="en-CA" dirty="0">
                <a:latin typeface="Proxima Nova" panose="02000506030000020004" pitchFamily="2" charset="0"/>
              </a:rPr>
              <a:t>We’re here to </a:t>
            </a:r>
            <a:r>
              <a:rPr lang="en-US" dirty="0">
                <a:latin typeface="Proxima Nova" panose="02000506030000020004" pitchFamily="2" charset="0"/>
              </a:rPr>
              <a:t>help. If you need technical help with Connect, get in touch with our experts:</a:t>
            </a:r>
          </a:p>
          <a:p>
            <a:pPr lvl="0">
              <a:spcBef>
                <a:spcPts val="0"/>
              </a:spcBef>
              <a:spcAft>
                <a:spcPts val="600"/>
              </a:spcAft>
            </a:pPr>
            <a:endParaRPr lang="en-US" b="1" dirty="0">
              <a:latin typeface="Proxima Nova" panose="02000506030000020004" pitchFamily="2" charset="0"/>
            </a:endParaRPr>
          </a:p>
          <a:p>
            <a:pPr lvl="0">
              <a:spcBef>
                <a:spcPts val="0"/>
              </a:spcBef>
              <a:spcAft>
                <a:spcPts val="600"/>
              </a:spcAft>
            </a:pPr>
            <a:r>
              <a:rPr lang="en-US" dirty="0">
                <a:latin typeface="Proxima Nova" panose="02000506030000020004" pitchFamily="2" charset="0"/>
              </a:rPr>
              <a:t>Phone: (800) 331 5094 (USA &amp; Canada)</a:t>
            </a:r>
          </a:p>
          <a:p>
            <a:pPr lvl="0">
              <a:spcBef>
                <a:spcPts val="0"/>
              </a:spcBef>
              <a:spcAft>
                <a:spcPts val="600"/>
              </a:spcAft>
            </a:pPr>
            <a:r>
              <a:rPr lang="en-US" dirty="0">
                <a:latin typeface="Proxima Nova" panose="02000506030000020004" pitchFamily="2" charset="0"/>
              </a:rPr>
              <a:t>Web: </a:t>
            </a:r>
            <a:r>
              <a:rPr lang="en-US" dirty="0">
                <a:solidFill>
                  <a:schemeClr val="accent1"/>
                </a:solidFill>
                <a:latin typeface="Proxima Nova" panose="02000506030000020004" pitchFamily="2" charset="0"/>
                <a:hlinkClick r:id="rId2">
                  <a:extLst>
                    <a:ext uri="{A12FA001-AC4F-418D-AE19-62706E023703}">
                      <ahyp:hlinkClr xmlns:ahyp="http://schemas.microsoft.com/office/drawing/2018/hyperlinkcolor" val="tx"/>
                    </a:ext>
                  </a:extLst>
                </a:hlinkClick>
              </a:rPr>
              <a:t>Get in touch</a:t>
            </a:r>
            <a:endParaRPr lang="en-US" dirty="0">
              <a:solidFill>
                <a:schemeClr val="accent1"/>
              </a:solidFill>
              <a:latin typeface="Proxima Nova" panose="02000506030000020004" pitchFamily="2" charset="0"/>
            </a:endParaRPr>
          </a:p>
        </p:txBody>
      </p:sp>
      <p:sp>
        <p:nvSpPr>
          <p:cNvPr id="7" name="Text Placeholder 6">
            <a:extLst>
              <a:ext uri="{FF2B5EF4-FFF2-40B4-BE49-F238E27FC236}">
                <a16:creationId xmlns:a16="http://schemas.microsoft.com/office/drawing/2014/main" id="{A33E2E81-3057-2042-BA19-142301E726ED}"/>
              </a:ext>
            </a:extLst>
          </p:cNvPr>
          <p:cNvSpPr>
            <a:spLocks noGrp="1"/>
          </p:cNvSpPr>
          <p:nvPr>
            <p:ph type="body" sz="quarter" idx="36"/>
          </p:nvPr>
        </p:nvSpPr>
        <p:spPr>
          <a:xfrm>
            <a:off x="9137374" y="2192042"/>
            <a:ext cx="1892300" cy="312737"/>
          </a:xfrm>
        </p:spPr>
        <p:txBody>
          <a:bodyPr/>
          <a:lstStyle/>
          <a:p>
            <a:pPr algn="l"/>
            <a:r>
              <a:rPr lang="en-US" sz="1600" dirty="0">
                <a:solidFill>
                  <a:schemeClr val="tx1"/>
                </a:solidFill>
                <a:latin typeface="Proxima Nova" panose="02000506030000020004" pitchFamily="2" charset="0"/>
              </a:rPr>
              <a:t>Tech Support</a:t>
            </a:r>
          </a:p>
        </p:txBody>
      </p:sp>
      <p:pic>
        <p:nvPicPr>
          <p:cNvPr id="14" name="Picture 13" descr="Chat Icon">
            <a:extLst>
              <a:ext uri="{FF2B5EF4-FFF2-40B4-BE49-F238E27FC236}">
                <a16:creationId xmlns:a16="http://schemas.microsoft.com/office/drawing/2014/main" id="{43B93522-2B41-A549-BC71-017529681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3922" y="2119768"/>
            <a:ext cx="457284" cy="457284"/>
          </a:xfrm>
          <a:prstGeom prst="rect">
            <a:avLst/>
          </a:prstGeom>
        </p:spPr>
      </p:pic>
      <p:sp>
        <p:nvSpPr>
          <p:cNvPr id="6" name="Text Placeholder 5">
            <a:extLst>
              <a:ext uri="{FF2B5EF4-FFF2-40B4-BE49-F238E27FC236}">
                <a16:creationId xmlns:a16="http://schemas.microsoft.com/office/drawing/2014/main" id="{D0D55301-4B51-CE40-9E24-07DA9B79F5C7}"/>
              </a:ext>
            </a:extLst>
          </p:cNvPr>
          <p:cNvSpPr>
            <a:spLocks noGrp="1"/>
          </p:cNvSpPr>
          <p:nvPr>
            <p:ph type="body" sz="quarter" idx="11"/>
          </p:nvPr>
        </p:nvSpPr>
        <p:spPr>
          <a:xfrm>
            <a:off x="5440775" y="2720616"/>
            <a:ext cx="2671200" cy="1234453"/>
          </a:xfrm>
        </p:spPr>
        <p:txBody>
          <a:bodyPr/>
          <a:lstStyle/>
          <a:p>
            <a:pPr marL="0" indent="0">
              <a:buNone/>
            </a:pPr>
            <a:r>
              <a:rPr lang="en-CA" dirty="0">
                <a:latin typeface="Proxima Nova" panose="02000506030000020004" pitchFamily="2" charset="0"/>
              </a:rPr>
              <a:t>If you have any questions or concerns about interacting with our products, please contact your institution’s Accessibility Office.</a:t>
            </a:r>
          </a:p>
        </p:txBody>
      </p:sp>
      <p:sp>
        <p:nvSpPr>
          <p:cNvPr id="5" name="Text Placeholder 4">
            <a:extLst>
              <a:ext uri="{FF2B5EF4-FFF2-40B4-BE49-F238E27FC236}">
                <a16:creationId xmlns:a16="http://schemas.microsoft.com/office/drawing/2014/main" id="{590973E1-7571-6240-86C8-1221FE78E4E7}"/>
              </a:ext>
            </a:extLst>
          </p:cNvPr>
          <p:cNvSpPr>
            <a:spLocks noGrp="1"/>
          </p:cNvSpPr>
          <p:nvPr>
            <p:ph type="body" sz="quarter" idx="35"/>
          </p:nvPr>
        </p:nvSpPr>
        <p:spPr>
          <a:xfrm>
            <a:off x="5463606" y="2197137"/>
            <a:ext cx="1892300" cy="312737"/>
          </a:xfrm>
        </p:spPr>
        <p:txBody>
          <a:bodyPr/>
          <a:lstStyle/>
          <a:p>
            <a:pPr algn="l"/>
            <a:r>
              <a:rPr lang="en-US" sz="1600" dirty="0">
                <a:solidFill>
                  <a:schemeClr val="tx1"/>
                </a:solidFill>
                <a:latin typeface="Proxima Nova" panose="02000506030000020004" pitchFamily="2" charset="0"/>
              </a:rPr>
              <a:t>Accessibility</a:t>
            </a:r>
          </a:p>
        </p:txBody>
      </p:sp>
      <p:pic>
        <p:nvPicPr>
          <p:cNvPr id="15" name="Picture 14" descr="Desktop computer with a play button icon.">
            <a:extLst>
              <a:ext uri="{FF2B5EF4-FFF2-40B4-BE49-F238E27FC236}">
                <a16:creationId xmlns:a16="http://schemas.microsoft.com/office/drawing/2014/main" id="{D7B3FB99-A9C0-B147-B8FB-3E2B5C10D8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2342" y="2163267"/>
            <a:ext cx="457284" cy="380475"/>
          </a:xfrm>
          <a:prstGeom prst="rect">
            <a:avLst/>
          </a:prstGeom>
        </p:spPr>
      </p:pic>
      <p:pic>
        <p:nvPicPr>
          <p:cNvPr id="12" name="Picture 11" descr="Student on their mobile phone. ">
            <a:extLst>
              <a:ext uri="{FF2B5EF4-FFF2-40B4-BE49-F238E27FC236}">
                <a16:creationId xmlns:a16="http://schemas.microsoft.com/office/drawing/2014/main" id="{42B0B23A-0F95-8447-B050-F28D603FC9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77"/>
          <a:stretch/>
        </p:blipFill>
        <p:spPr>
          <a:xfrm>
            <a:off x="-1" y="1733107"/>
            <a:ext cx="4190655" cy="3689765"/>
          </a:xfrm>
          <a:prstGeom prst="rect">
            <a:avLst/>
          </a:prstGeom>
        </p:spPr>
      </p:pic>
      <p:pic>
        <p:nvPicPr>
          <p:cNvPr id="13" name="Picture 4" descr="CXG Interface shown on a desktop and mobile device.">
            <a:extLst>
              <a:ext uri="{FF2B5EF4-FFF2-40B4-BE49-F238E27FC236}">
                <a16:creationId xmlns:a16="http://schemas.microsoft.com/office/drawing/2014/main" id="{837602E4-BD76-4843-B3A5-CE46086B1FB4}"/>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72" y="4247410"/>
            <a:ext cx="4530900" cy="2550083"/>
          </a:xfrm>
          <a:prstGeom prst="rect">
            <a:avLst/>
          </a:prstGeom>
          <a:effectLst>
            <a:outerShdw blurRad="660400" sx="94000" sy="94000" algn="t" rotWithShape="0">
              <a:schemeClr val="tx1">
                <a:alpha val="20000"/>
              </a:schemeClr>
            </a:outerShdw>
          </a:effectLst>
        </p:spPr>
      </p:pic>
      <p:sp>
        <p:nvSpPr>
          <p:cNvPr id="4" name="Title 3">
            <a:extLst>
              <a:ext uri="{FF2B5EF4-FFF2-40B4-BE49-F238E27FC236}">
                <a16:creationId xmlns:a16="http://schemas.microsoft.com/office/drawing/2014/main" id="{756D8EE6-C566-9D44-8DEA-5D6F3C31F861}"/>
              </a:ext>
            </a:extLst>
          </p:cNvPr>
          <p:cNvSpPr>
            <a:spLocks noGrp="1"/>
          </p:cNvSpPr>
          <p:nvPr>
            <p:ph type="title"/>
          </p:nvPr>
        </p:nvSpPr>
        <p:spPr>
          <a:xfrm>
            <a:off x="682672" y="1081180"/>
            <a:ext cx="10750091" cy="365379"/>
          </a:xfrm>
        </p:spPr>
        <p:txBody>
          <a:bodyPr>
            <a:normAutofit fontScale="90000"/>
          </a:bodyPr>
          <a:lstStyle/>
          <a:p>
            <a:r>
              <a:rPr lang="en-US">
                <a:latin typeface="Proxima Nova" panose="02000506030000020004" pitchFamily="2" charset="0"/>
              </a:rPr>
              <a:t>Accessibility &amp; Support</a:t>
            </a:r>
          </a:p>
        </p:txBody>
      </p:sp>
      <p:sp>
        <p:nvSpPr>
          <p:cNvPr id="3" name="Text Placeholder 2">
            <a:extLst>
              <a:ext uri="{FF2B5EF4-FFF2-40B4-BE49-F238E27FC236}">
                <a16:creationId xmlns:a16="http://schemas.microsoft.com/office/drawing/2014/main" id="{813D2D4E-0BFE-C34B-A6F7-52D6881EA716}"/>
              </a:ext>
            </a:extLst>
          </p:cNvPr>
          <p:cNvSpPr>
            <a:spLocks noGrp="1"/>
          </p:cNvSpPr>
          <p:nvPr>
            <p:ph type="body" sz="quarter" idx="39"/>
          </p:nvPr>
        </p:nvSpPr>
        <p:spPr/>
        <p:txBody>
          <a:bodyPr/>
          <a:lstStyle/>
          <a:p>
            <a:r>
              <a:rPr lang="en-US">
                <a:latin typeface="Proxima Nova" panose="02000506030000020004" pitchFamily="2" charset="0"/>
              </a:rPr>
              <a:t>Connect</a:t>
            </a:r>
          </a:p>
        </p:txBody>
      </p:sp>
      <p:sp>
        <p:nvSpPr>
          <p:cNvPr id="22" name="TextBox 21">
            <a:extLst>
              <a:ext uri="{FF2B5EF4-FFF2-40B4-BE49-F238E27FC236}">
                <a16:creationId xmlns:a16="http://schemas.microsoft.com/office/drawing/2014/main" id="{2D79097B-659D-D998-DB39-ADA03A5D6271}"/>
              </a:ext>
            </a:extLst>
          </p:cNvPr>
          <p:cNvSpPr txBox="1"/>
          <p:nvPr/>
        </p:nvSpPr>
        <p:spPr>
          <a:xfrm>
            <a:off x="5434743" y="4945818"/>
            <a:ext cx="6330914" cy="738664"/>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333333"/>
                </a:solidFill>
                <a:effectLst/>
                <a:uLnTx/>
                <a:uFillTx/>
                <a:latin typeface="Proxima Nova" panose="02000506030000020004" pitchFamily="2" charset="0"/>
                <a:ea typeface="+mn-ea"/>
                <a:cs typeface="+mn-cs"/>
              </a:rPr>
              <a:t>Find helpful videos, articles and more about using Connect at</a:t>
            </a:r>
            <a:r>
              <a:rPr kumimoji="0" lang="en-US" sz="1400" b="0" i="0" u="none" strike="noStrike" kern="1200" cap="none" spc="0" normalizeH="0" baseline="0" noProof="0" dirty="0">
                <a:ln>
                  <a:noFill/>
                </a:ln>
                <a:solidFill>
                  <a:srgbClr val="333333"/>
                </a:solidFill>
                <a:effectLst/>
                <a:uLnTx/>
                <a:uFillTx/>
                <a:latin typeface="Proxima Nova" panose="02000506030000020004" pitchFamily="2" charset="0"/>
                <a:ea typeface="+mn-ea"/>
                <a:cs typeface="+mn-cs"/>
              </a:rPr>
              <a:t>: </a:t>
            </a:r>
            <a:r>
              <a:rPr kumimoji="0" lang="en-US" sz="1400" b="0" i="0" u="none" strike="noStrike" kern="1200" cap="none" spc="0" normalizeH="0" baseline="0" noProof="0" dirty="0">
                <a:ln>
                  <a:noFill/>
                </a:ln>
                <a:solidFill>
                  <a:srgbClr val="E21A23"/>
                </a:solidFill>
                <a:effectLst/>
                <a:uLnTx/>
                <a:uFillTx/>
                <a:latin typeface="Proxima Nova" panose="02000506030000020004" pitchFamily="2" charset="0"/>
                <a:ea typeface="+mn-ea"/>
                <a:cs typeface="+mn-cs"/>
                <a:hlinkClick r:id="rId7">
                  <a:extLst>
                    <a:ext uri="{A12FA001-AC4F-418D-AE19-62706E023703}">
                      <ahyp:hlinkClr xmlns:ahyp="http://schemas.microsoft.com/office/drawing/2018/hyperlinkcolor" val="tx"/>
                    </a:ext>
                  </a:extLst>
                </a:hlinkClick>
              </a:rPr>
              <a:t>https://www.mheducation.ca/higher-education/learning-solutions/support-implementation/student-support</a:t>
            </a:r>
            <a:r>
              <a:rPr kumimoji="0" lang="en-US" sz="1400" b="0" i="0" u="none" strike="noStrike" kern="1200" cap="none" spc="0" normalizeH="0" baseline="0" noProof="0" dirty="0">
                <a:ln>
                  <a:noFill/>
                </a:ln>
                <a:solidFill>
                  <a:srgbClr val="E21A23"/>
                </a:solidFill>
                <a:effectLst/>
                <a:uLnTx/>
                <a:uFillTx/>
                <a:latin typeface="Proxima Nova" panose="02000506030000020004" pitchFamily="2" charset="0"/>
                <a:ea typeface="+mn-ea"/>
                <a:cs typeface="+mn-cs"/>
              </a:rPr>
              <a:t>​</a:t>
            </a:r>
          </a:p>
        </p:txBody>
      </p:sp>
      <p:sp>
        <p:nvSpPr>
          <p:cNvPr id="23" name="Text Placeholder 4">
            <a:extLst>
              <a:ext uri="{FF2B5EF4-FFF2-40B4-BE49-F238E27FC236}">
                <a16:creationId xmlns:a16="http://schemas.microsoft.com/office/drawing/2014/main" id="{05560665-DDF8-D6AE-C132-D7F1DC0C603C}"/>
              </a:ext>
            </a:extLst>
          </p:cNvPr>
          <p:cNvSpPr txBox="1">
            <a:spLocks/>
          </p:cNvSpPr>
          <p:nvPr/>
        </p:nvSpPr>
        <p:spPr>
          <a:xfrm>
            <a:off x="5463606" y="4470568"/>
            <a:ext cx="1892300" cy="312737"/>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1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Proxima Nova" panose="02000506030000020004" pitchFamily="2" charset="0"/>
                <a:ea typeface="+mn-ea"/>
                <a:cs typeface="+mn-cs"/>
              </a:rPr>
              <a:t>FAQs &amp; Support</a:t>
            </a:r>
          </a:p>
        </p:txBody>
      </p:sp>
    </p:spTree>
    <p:extLst>
      <p:ext uri="{BB962C8B-B14F-4D97-AF65-F5344CB8AC3E}">
        <p14:creationId xmlns:p14="http://schemas.microsoft.com/office/powerpoint/2010/main" val="420978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1953-26ED-2547-A08D-88A4B81A704E}"/>
              </a:ext>
            </a:extLst>
          </p:cNvPr>
          <p:cNvSpPr>
            <a:spLocks noGrp="1"/>
          </p:cNvSpPr>
          <p:nvPr>
            <p:ph type="title"/>
          </p:nvPr>
        </p:nvSpPr>
        <p:spPr>
          <a:xfrm>
            <a:off x="4801477" y="2249990"/>
            <a:ext cx="6338254" cy="555787"/>
          </a:xfrm>
        </p:spPr>
        <p:txBody>
          <a:bodyPr/>
          <a:lstStyle/>
          <a:p>
            <a:r>
              <a:rPr lang="en-US" dirty="0" err="1">
                <a:latin typeface="Proxima Nova" panose="02000506030000020004" pitchFamily="2" charset="0"/>
              </a:rPr>
              <a:t>ReadAnywhere</a:t>
            </a:r>
            <a:r>
              <a:rPr lang="en-US" dirty="0">
                <a:latin typeface="Proxima Nova" panose="02000506030000020004" pitchFamily="2" charset="0"/>
              </a:rPr>
              <a:t> App</a:t>
            </a:r>
          </a:p>
        </p:txBody>
      </p:sp>
      <p:sp>
        <p:nvSpPr>
          <p:cNvPr id="4" name="Text Placeholder 4">
            <a:extLst>
              <a:ext uri="{FF2B5EF4-FFF2-40B4-BE49-F238E27FC236}">
                <a16:creationId xmlns:a16="http://schemas.microsoft.com/office/drawing/2014/main" id="{8E0AFAEF-5E3B-BA41-BE91-293C8144B8E9}"/>
              </a:ext>
            </a:extLst>
          </p:cNvPr>
          <p:cNvSpPr txBox="1">
            <a:spLocks/>
          </p:cNvSpPr>
          <p:nvPr/>
        </p:nvSpPr>
        <p:spPr>
          <a:xfrm>
            <a:off x="4801477" y="2984732"/>
            <a:ext cx="6805222" cy="885142"/>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The FREE ReadAnywhere App makes it easy to read your Connect eBook on your smartphone or tablet so you can study anywhere, anytime.</a:t>
            </a:r>
          </a:p>
        </p:txBody>
      </p:sp>
      <p:grpSp>
        <p:nvGrpSpPr>
          <p:cNvPr id="5" name="Group 4" descr="Mockup of mobile device showing the McGraw Hill ReadAnywhere App login screen">
            <a:extLst>
              <a:ext uri="{FF2B5EF4-FFF2-40B4-BE49-F238E27FC236}">
                <a16:creationId xmlns:a16="http://schemas.microsoft.com/office/drawing/2014/main" id="{06890D0D-A815-7149-B66A-BAC958C46A09}"/>
              </a:ext>
            </a:extLst>
          </p:cNvPr>
          <p:cNvGrpSpPr/>
          <p:nvPr/>
        </p:nvGrpSpPr>
        <p:grpSpPr>
          <a:xfrm>
            <a:off x="585301" y="1721735"/>
            <a:ext cx="3336788" cy="5136265"/>
            <a:chOff x="1759068" y="1013258"/>
            <a:chExt cx="2421858" cy="3727928"/>
          </a:xfrm>
          <a:effectLst>
            <a:outerShdw blurRad="660400" sx="94000" sy="94000" algn="ctr" rotWithShape="0">
              <a:schemeClr val="tx1">
                <a:alpha val="20000"/>
              </a:schemeClr>
            </a:outerShdw>
          </a:effectLst>
        </p:grpSpPr>
        <p:pic>
          <p:nvPicPr>
            <p:cNvPr id="6" name="Picture 5" descr="A picture containing text, monitor, iPod, cellphone&#10;&#10;Description automatically generated">
              <a:extLst>
                <a:ext uri="{FF2B5EF4-FFF2-40B4-BE49-F238E27FC236}">
                  <a16:creationId xmlns:a16="http://schemas.microsoft.com/office/drawing/2014/main" id="{DA9FDFED-6C39-D444-A066-C5719837D9A2}"/>
                </a:ext>
              </a:extLst>
            </p:cNvPr>
            <p:cNvPicPr>
              <a:picLocks noChangeAspect="1"/>
            </p:cNvPicPr>
            <p:nvPr/>
          </p:nvPicPr>
          <p:blipFill rotWithShape="1">
            <a:blip r:embed="rId2"/>
            <a:srcRect b="22841"/>
            <a:stretch/>
          </p:blipFill>
          <p:spPr>
            <a:xfrm>
              <a:off x="1759068" y="1013258"/>
              <a:ext cx="2421858" cy="3727928"/>
            </a:xfrm>
            <a:prstGeom prst="rect">
              <a:avLst/>
            </a:prstGeom>
          </p:spPr>
        </p:pic>
        <p:sp>
          <p:nvSpPr>
            <p:cNvPr id="7" name="Rectangle 6">
              <a:extLst>
                <a:ext uri="{FF2B5EF4-FFF2-40B4-BE49-F238E27FC236}">
                  <a16:creationId xmlns:a16="http://schemas.microsoft.com/office/drawing/2014/main" id="{51922DBB-0FC8-0A44-8817-572F433C28FA}"/>
                </a:ext>
              </a:extLst>
            </p:cNvPr>
            <p:cNvSpPr/>
            <p:nvPr/>
          </p:nvSpPr>
          <p:spPr>
            <a:xfrm>
              <a:off x="2012648" y="1228876"/>
              <a:ext cx="319314" cy="125791"/>
            </a:xfrm>
            <a:prstGeom prst="rect">
              <a:avLst/>
            </a:prstGeom>
            <a:solidFill>
              <a:srgbClr val="4A7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srgbClr val="FFFFFF"/>
                </a:solidFill>
                <a:effectLst/>
                <a:uLnTx/>
                <a:uFillTx/>
                <a:latin typeface="Arial" panose="020B0604020202020204"/>
                <a:ea typeface="+mn-ea"/>
                <a:cs typeface="+mn-cs"/>
              </a:endParaRPr>
            </a:p>
          </p:txBody>
        </p:sp>
      </p:grpSp>
      <p:grpSp>
        <p:nvGrpSpPr>
          <p:cNvPr id="12" name="Group 11">
            <a:extLst>
              <a:ext uri="{FF2B5EF4-FFF2-40B4-BE49-F238E27FC236}">
                <a16:creationId xmlns:a16="http://schemas.microsoft.com/office/drawing/2014/main" id="{51229DA2-8C0A-2E48-98C1-94C92BDA2FFE}"/>
              </a:ext>
            </a:extLst>
          </p:cNvPr>
          <p:cNvGrpSpPr/>
          <p:nvPr/>
        </p:nvGrpSpPr>
        <p:grpSpPr>
          <a:xfrm>
            <a:off x="7962390" y="4933209"/>
            <a:ext cx="3024745" cy="633324"/>
            <a:chOff x="934679" y="845843"/>
            <a:chExt cx="3339293" cy="691792"/>
          </a:xfrm>
        </p:grpSpPr>
        <p:pic>
          <p:nvPicPr>
            <p:cNvPr id="8" name="Picture 7" descr="Google Play Store Badge">
              <a:hlinkClick r:id="rId3"/>
              <a:extLst>
                <a:ext uri="{FF2B5EF4-FFF2-40B4-BE49-F238E27FC236}">
                  <a16:creationId xmlns:a16="http://schemas.microsoft.com/office/drawing/2014/main" id="{77CA582B-355C-1949-BAEB-1C8E53637B2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86843" y="845843"/>
              <a:ext cx="1787129" cy="691792"/>
            </a:xfrm>
            <a:prstGeom prst="rect">
              <a:avLst/>
            </a:prstGeom>
          </p:spPr>
        </p:pic>
        <p:pic>
          <p:nvPicPr>
            <p:cNvPr id="9" name="Graphic 8" descr="Apple App Store Badge">
              <a:hlinkClick r:id="rId5"/>
              <a:extLst>
                <a:ext uri="{FF2B5EF4-FFF2-40B4-BE49-F238E27FC236}">
                  <a16:creationId xmlns:a16="http://schemas.microsoft.com/office/drawing/2014/main" id="{7BA6228E-98B4-144D-83E4-FBAF5508F7A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4679" y="954908"/>
              <a:ext cx="1420986" cy="473662"/>
            </a:xfrm>
            <a:prstGeom prst="rect">
              <a:avLst/>
            </a:prstGeom>
          </p:spPr>
        </p:pic>
      </p:grpSp>
      <p:sp>
        <p:nvSpPr>
          <p:cNvPr id="10" name="Text Placeholder 4">
            <a:extLst>
              <a:ext uri="{FF2B5EF4-FFF2-40B4-BE49-F238E27FC236}">
                <a16:creationId xmlns:a16="http://schemas.microsoft.com/office/drawing/2014/main" id="{C934B9E3-1B3F-FB42-B316-620C684137C8}"/>
              </a:ext>
            </a:extLst>
          </p:cNvPr>
          <p:cNvSpPr txBox="1">
            <a:spLocks/>
          </p:cNvSpPr>
          <p:nvPr/>
        </p:nvSpPr>
        <p:spPr>
          <a:xfrm>
            <a:off x="4801477" y="3763438"/>
            <a:ext cx="2942211" cy="2319102"/>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Complete SmartBook assignments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Listen to your textbook with audio functionality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Sync assignments &amp; notes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Download &amp; read chapters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endParaRPr>
          </a:p>
        </p:txBody>
      </p:sp>
      <p:sp>
        <p:nvSpPr>
          <p:cNvPr id="11" name="Text Placeholder 4">
            <a:extLst>
              <a:ext uri="{FF2B5EF4-FFF2-40B4-BE49-F238E27FC236}">
                <a16:creationId xmlns:a16="http://schemas.microsoft.com/office/drawing/2014/main" id="{401F5848-64E5-9344-9359-913BB8C96B39}"/>
              </a:ext>
            </a:extLst>
          </p:cNvPr>
          <p:cNvSpPr txBox="1">
            <a:spLocks/>
          </p:cNvSpPr>
          <p:nvPr/>
        </p:nvSpPr>
        <p:spPr>
          <a:xfrm>
            <a:off x="7879105" y="3740317"/>
            <a:ext cx="2942211" cy="1192892"/>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Work online or offline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Highlight and take notes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373A36"/>
                </a:solidFill>
                <a:effectLst/>
                <a:uLnTx/>
                <a:uFillTx/>
                <a:latin typeface="Proxima Nova" panose="02000506030000020004" pitchFamily="2" charset="0"/>
                <a:ea typeface="+mn-ea"/>
                <a:cs typeface="Arial" panose="020B0604020202020204" pitchFamily="34" charset="0"/>
              </a:rPr>
              <a:t>Download Now</a:t>
            </a:r>
          </a:p>
        </p:txBody>
      </p:sp>
    </p:spTree>
    <p:extLst>
      <p:ext uri="{BB962C8B-B14F-4D97-AF65-F5344CB8AC3E}">
        <p14:creationId xmlns:p14="http://schemas.microsoft.com/office/powerpoint/2010/main" val="131545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udent working on desktop computer.">
            <a:extLst>
              <a:ext uri="{FF2B5EF4-FFF2-40B4-BE49-F238E27FC236}">
                <a16:creationId xmlns:a16="http://schemas.microsoft.com/office/drawing/2014/main" id="{902E116F-EBC4-E24B-905D-65C397C45994}"/>
              </a:ext>
            </a:extLst>
          </p:cNvPr>
          <p:cNvPicPr>
            <a:picLocks noGrp="1" noChangeAspect="1"/>
          </p:cNvPicPr>
          <p:nvPr>
            <p:ph type="pic" sz="quarter" idx="18"/>
          </p:nvPr>
        </p:nvPicPr>
        <p:blipFill>
          <a:blip r:embed="rId2" cstate="hq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941B156-E10E-CF41-BAE9-75F1823C0A33}"/>
              </a:ext>
            </a:extLst>
          </p:cNvPr>
          <p:cNvSpPr>
            <a:spLocks noGrp="1"/>
          </p:cNvSpPr>
          <p:nvPr>
            <p:ph type="body" sz="quarter" idx="11"/>
          </p:nvPr>
        </p:nvSpPr>
        <p:spPr>
          <a:xfrm>
            <a:off x="681435" y="1833626"/>
            <a:ext cx="4972234" cy="4747923"/>
          </a:xfrm>
        </p:spPr>
        <p:txBody>
          <a:bodyPr>
            <a:noAutofit/>
          </a:bodyPr>
          <a:lstStyle/>
          <a:p>
            <a:pPr marL="457200" lvl="0" indent="-457200">
              <a:lnSpc>
                <a:spcPct val="100000"/>
              </a:lnSpc>
              <a:spcBef>
                <a:spcPts val="0"/>
              </a:spcBef>
              <a:spcAft>
                <a:spcPts val="600"/>
              </a:spcAft>
              <a:buFont typeface="+mj-lt"/>
              <a:buAutoNum type="arabicPeriod"/>
            </a:pPr>
            <a:r>
              <a:rPr lang="en-US" sz="1400" dirty="0">
                <a:latin typeface="Proxima Nova" panose="02000506030000020004" pitchFamily="2" charset="0"/>
              </a:rPr>
              <a:t>Go to your instructor’s Blackboard Ultra course and navigate to Course Content.</a:t>
            </a:r>
          </a:p>
          <a:p>
            <a:pPr marL="457200" lvl="0" indent="-457200">
              <a:lnSpc>
                <a:spcPct val="100000"/>
              </a:lnSpc>
              <a:spcBef>
                <a:spcPts val="0"/>
              </a:spcBef>
              <a:spcAft>
                <a:spcPts val="600"/>
              </a:spcAft>
              <a:buFont typeface="+mj-lt"/>
              <a:buAutoNum type="arabicPeriod"/>
            </a:pPr>
            <a:r>
              <a:rPr lang="en-US" sz="1400" dirty="0">
                <a:latin typeface="Proxima Nova" panose="02000506030000020004" pitchFamily="2" charset="0"/>
              </a:rPr>
              <a:t>Click an assignment labeled “McGraw Hill”.</a:t>
            </a:r>
          </a:p>
          <a:p>
            <a:pPr marL="457200" lvl="0" indent="-457200">
              <a:lnSpc>
                <a:spcPct val="100000"/>
              </a:lnSpc>
              <a:spcBef>
                <a:spcPts val="0"/>
              </a:spcBef>
              <a:spcAft>
                <a:spcPts val="600"/>
              </a:spcAft>
              <a:buFont typeface="+mj-lt"/>
              <a:buAutoNum type="arabicPeriod"/>
            </a:pPr>
            <a:r>
              <a:rPr lang="en-US" sz="1400" dirty="0">
                <a:latin typeface="Proxima Nova" panose="02000506030000020004" pitchFamily="2" charset="0"/>
              </a:rPr>
              <a:t>Click “Connect Quick Links”.</a:t>
            </a:r>
          </a:p>
          <a:p>
            <a:pPr lvl="1">
              <a:lnSpc>
                <a:spcPct val="100000"/>
              </a:lnSpc>
              <a:spcBef>
                <a:spcPts val="0"/>
              </a:spcBef>
              <a:spcAft>
                <a:spcPts val="600"/>
              </a:spcAft>
            </a:pPr>
            <a:r>
              <a:rPr lang="en-US" sz="1400" dirty="0">
                <a:latin typeface="Proxima Nova" panose="02000506030000020004" pitchFamily="2" charset="0"/>
              </a:rPr>
              <a:t>If you already have a Connect account, enter your password.</a:t>
            </a:r>
          </a:p>
          <a:p>
            <a:pPr lvl="1">
              <a:lnSpc>
                <a:spcPct val="100000"/>
              </a:lnSpc>
              <a:spcBef>
                <a:spcPts val="0"/>
              </a:spcBef>
              <a:spcAft>
                <a:spcPts val="600"/>
              </a:spcAft>
            </a:pPr>
            <a:r>
              <a:rPr lang="en-US" sz="1400" dirty="0">
                <a:latin typeface="Proxima Nova" panose="02000506030000020004" pitchFamily="2" charset="0"/>
              </a:rPr>
              <a:t>If you do not have a Connect account, complete the form, and click “CONTINUE”</a:t>
            </a:r>
          </a:p>
          <a:p>
            <a:pPr marL="457200" indent="-457200">
              <a:lnSpc>
                <a:spcPct val="100000"/>
              </a:lnSpc>
              <a:spcBef>
                <a:spcPts val="0"/>
              </a:spcBef>
              <a:spcAft>
                <a:spcPts val="600"/>
              </a:spcAft>
              <a:buFont typeface="+mj-lt"/>
              <a:buAutoNum type="arabicPeriod"/>
            </a:pPr>
            <a:r>
              <a:rPr lang="en-US" sz="1400" dirty="0">
                <a:latin typeface="Proxima Nova" panose="02000506030000020004" pitchFamily="2" charset="0"/>
              </a:rPr>
              <a:t>Complete 1 of 3 registration options</a:t>
            </a:r>
            <a:endParaRPr lang="en-US" sz="1100" dirty="0">
              <a:latin typeface="Proxima Nova" panose="02000506030000020004" pitchFamily="2" charset="0"/>
            </a:endParaRPr>
          </a:p>
          <a:p>
            <a:pPr marL="857250" lvl="1">
              <a:lnSpc>
                <a:spcPct val="100000"/>
              </a:lnSpc>
              <a:spcBef>
                <a:spcPts val="0"/>
              </a:spcBef>
              <a:spcAft>
                <a:spcPts val="600"/>
              </a:spcAft>
            </a:pPr>
            <a:r>
              <a:rPr lang="en-US" sz="1400" dirty="0">
                <a:latin typeface="Proxima Nova" panose="02000506030000020004" pitchFamily="2" charset="0"/>
              </a:rPr>
              <a:t>Connect Code</a:t>
            </a:r>
          </a:p>
          <a:p>
            <a:pPr marL="857250" lvl="1">
              <a:lnSpc>
                <a:spcPct val="100000"/>
              </a:lnSpc>
              <a:spcBef>
                <a:spcPts val="0"/>
              </a:spcBef>
              <a:spcAft>
                <a:spcPts val="600"/>
              </a:spcAft>
            </a:pPr>
            <a:r>
              <a:rPr lang="en-US" sz="1400" dirty="0">
                <a:latin typeface="Proxima Nova" panose="02000506030000020004" pitchFamily="2" charset="0"/>
              </a:rPr>
              <a:t>Purchase Online</a:t>
            </a:r>
          </a:p>
          <a:p>
            <a:pPr marL="857250" lvl="1">
              <a:lnSpc>
                <a:spcPct val="100000"/>
              </a:lnSpc>
              <a:spcBef>
                <a:spcPts val="0"/>
              </a:spcBef>
              <a:spcAft>
                <a:spcPts val="600"/>
              </a:spcAft>
            </a:pPr>
            <a:r>
              <a:rPr lang="en-US" sz="1400" dirty="0">
                <a:latin typeface="Proxima Nova" panose="02000506030000020004" pitchFamily="2" charset="0"/>
              </a:rPr>
              <a:t>Temporary Access</a:t>
            </a:r>
          </a:p>
          <a:p>
            <a:pPr marL="457200" indent="-457200">
              <a:lnSpc>
                <a:spcPct val="100000"/>
              </a:lnSpc>
              <a:spcBef>
                <a:spcPts val="0"/>
              </a:spcBef>
              <a:spcAft>
                <a:spcPts val="600"/>
              </a:spcAft>
              <a:buFont typeface="+mj-lt"/>
              <a:buAutoNum type="arabicPeriod"/>
            </a:pPr>
            <a:r>
              <a:rPr lang="en-US" sz="1400" dirty="0">
                <a:latin typeface="Proxima Nova" panose="02000506030000020004" pitchFamily="2" charset="0"/>
              </a:rPr>
              <a:t>Confirm registration </a:t>
            </a:r>
            <a:endParaRPr lang="en-US" sz="1100" dirty="0">
              <a:latin typeface="Proxima Nova" panose="02000506030000020004" pitchFamily="2" charset="0"/>
            </a:endParaRPr>
          </a:p>
          <a:p>
            <a:pPr marL="514350" lvl="1" indent="0">
              <a:lnSpc>
                <a:spcPct val="100000"/>
              </a:lnSpc>
              <a:spcBef>
                <a:spcPts val="0"/>
              </a:spcBef>
              <a:spcAft>
                <a:spcPts val="600"/>
              </a:spcAft>
              <a:buNone/>
            </a:pPr>
            <a:endParaRPr lang="en-US" sz="1400" dirty="0">
              <a:latin typeface="Proxima Nova" panose="02000506030000020004" pitchFamily="2" charset="0"/>
            </a:endParaRPr>
          </a:p>
        </p:txBody>
      </p:sp>
      <p:sp>
        <p:nvSpPr>
          <p:cNvPr id="4" name="Title 3">
            <a:extLst>
              <a:ext uri="{FF2B5EF4-FFF2-40B4-BE49-F238E27FC236}">
                <a16:creationId xmlns:a16="http://schemas.microsoft.com/office/drawing/2014/main" id="{4B5572AD-53C4-5242-B3B3-1283E0654B8B}"/>
              </a:ext>
            </a:extLst>
          </p:cNvPr>
          <p:cNvSpPr>
            <a:spLocks noGrp="1"/>
          </p:cNvSpPr>
          <p:nvPr>
            <p:ph type="title"/>
          </p:nvPr>
        </p:nvSpPr>
        <p:spPr>
          <a:xfrm>
            <a:off x="669052" y="1170118"/>
            <a:ext cx="3889501" cy="599716"/>
          </a:xfrm>
        </p:spPr>
        <p:txBody>
          <a:bodyPr/>
          <a:lstStyle/>
          <a:p>
            <a:r>
              <a:rPr lang="en-US" dirty="0">
                <a:latin typeface="Proxima Nova" panose="02000506030000020004" pitchFamily="2" charset="0"/>
              </a:rPr>
              <a:t>How to Register</a:t>
            </a:r>
          </a:p>
        </p:txBody>
      </p:sp>
      <p:pic>
        <p:nvPicPr>
          <p:cNvPr id="9" name="Graphic 8" descr="McGraw Hill Connect Logo">
            <a:extLst>
              <a:ext uri="{FF2B5EF4-FFF2-40B4-BE49-F238E27FC236}">
                <a16:creationId xmlns:a16="http://schemas.microsoft.com/office/drawing/2014/main" id="{F06E3CCD-EA9A-A14B-ABD0-09211243657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5"/>
          <a:stretch/>
        </p:blipFill>
        <p:spPr>
          <a:xfrm>
            <a:off x="10264965" y="150565"/>
            <a:ext cx="1326705" cy="444500"/>
          </a:xfrm>
          <a:prstGeom prst="rect">
            <a:avLst/>
          </a:prstGeom>
        </p:spPr>
      </p:pic>
      <p:sp>
        <p:nvSpPr>
          <p:cNvPr id="11" name="Footer Placeholder 1">
            <a:extLst>
              <a:ext uri="{FF2B5EF4-FFF2-40B4-BE49-F238E27FC236}">
                <a16:creationId xmlns:a16="http://schemas.microsoft.com/office/drawing/2014/main" id="{E303FAEF-C9BB-9F47-AA4A-D7C106A291FF}"/>
              </a:ext>
            </a:extLst>
          </p:cNvPr>
          <p:cNvSpPr>
            <a:spLocks noGrp="1"/>
          </p:cNvSpPr>
          <p:nvPr>
            <p:ph type="ftr" sz="quarter" idx="20"/>
          </p:nvPr>
        </p:nvSpPr>
        <p:spPr>
          <a:xfrm>
            <a:off x="750408" y="190253"/>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A36">
                    <a:tint val="75000"/>
                  </a:srgbClr>
                </a:solidFill>
                <a:effectLst/>
                <a:uLnTx/>
                <a:uFillTx/>
                <a:latin typeface="Proxima Nova" panose="02000506030000020004" pitchFamily="2" charset="0"/>
                <a:ea typeface="+mn-ea"/>
                <a:cs typeface="+mn-cs"/>
              </a:rPr>
              <a:t>Access Your Required Course Materials</a:t>
            </a:r>
          </a:p>
        </p:txBody>
      </p:sp>
    </p:spTree>
    <p:extLst>
      <p:ext uri="{BB962C8B-B14F-4D97-AF65-F5344CB8AC3E}">
        <p14:creationId xmlns:p14="http://schemas.microsoft.com/office/powerpoint/2010/main" val="139592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descr="Screenshot showing: 2. In the search bar on the left, type “Connect”. &#10;">
            <a:extLst>
              <a:ext uri="{FF2B5EF4-FFF2-40B4-BE49-F238E27FC236}">
                <a16:creationId xmlns:a16="http://schemas.microsoft.com/office/drawing/2014/main" id="{46FF84A7-EE71-E042-B15A-EC0AF7B1BA7C}"/>
              </a:ext>
            </a:extLst>
          </p:cNvPr>
          <p:cNvSpPr/>
          <p:nvPr/>
        </p:nvSpPr>
        <p:spPr>
          <a:xfrm>
            <a:off x="750408" y="2423611"/>
            <a:ext cx="4754280" cy="276999"/>
          </a:xfrm>
          <a:prstGeom prst="rect">
            <a:avLst/>
          </a:prstGeom>
          <a:solidFill>
            <a:srgbClr val="E5E5E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2. Click an assignment labeled “McGraw Hill”. </a:t>
            </a:r>
          </a:p>
        </p:txBody>
      </p:sp>
      <p:sp>
        <p:nvSpPr>
          <p:cNvPr id="14" name="Rectangle 13">
            <a:extLst>
              <a:ext uri="{FF2B5EF4-FFF2-40B4-BE49-F238E27FC236}">
                <a16:creationId xmlns:a16="http://schemas.microsoft.com/office/drawing/2014/main" id="{87E61089-9E8E-BA4A-BC3F-61D4EE53EC83}"/>
              </a:ext>
            </a:extLst>
          </p:cNvPr>
          <p:cNvSpPr/>
          <p:nvPr/>
        </p:nvSpPr>
        <p:spPr>
          <a:xfrm>
            <a:off x="750408" y="1592370"/>
            <a:ext cx="4170045" cy="461665"/>
          </a:xfrm>
          <a:prstGeom prst="rect">
            <a:avLst/>
          </a:prstGeom>
          <a:solidFill>
            <a:srgbClr val="E5E5E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1. Go to your instructor’s </a:t>
            </a:r>
            <a:r>
              <a:rPr kumimoji="0" lang="en-US" sz="1200" b="0" i="0" u="none" strike="noStrike" kern="1200" cap="none" spc="0" normalizeH="0" baseline="0" noProof="0">
                <a:ln>
                  <a:noFill/>
                </a:ln>
                <a:solidFill>
                  <a:srgbClr val="373A36"/>
                </a:solidFill>
                <a:effectLst/>
                <a:uLnTx/>
                <a:uFillTx/>
                <a:latin typeface="Proxima Nova" panose="02000506030000020004" pitchFamily="2" charset="0"/>
                <a:ea typeface="+mn-ea"/>
                <a:cs typeface="+mn-cs"/>
              </a:rPr>
              <a:t>Blackboard Ultra course</a:t>
            </a:r>
            <a:r>
              <a:rPr kumimoji="0" lang="en-US" sz="12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 navigate to Course Content</a:t>
            </a:r>
          </a:p>
        </p:txBody>
      </p:sp>
      <p:sp>
        <p:nvSpPr>
          <p:cNvPr id="4" name="Title 3">
            <a:extLst>
              <a:ext uri="{FF2B5EF4-FFF2-40B4-BE49-F238E27FC236}">
                <a16:creationId xmlns:a16="http://schemas.microsoft.com/office/drawing/2014/main" id="{468FB4ED-DA2B-0841-82BD-D3C8B104ACEA}"/>
              </a:ext>
            </a:extLst>
          </p:cNvPr>
          <p:cNvSpPr>
            <a:spLocks noGrp="1"/>
          </p:cNvSpPr>
          <p:nvPr>
            <p:ph type="title"/>
          </p:nvPr>
        </p:nvSpPr>
        <p:spPr>
          <a:xfrm>
            <a:off x="673004" y="841922"/>
            <a:ext cx="4192204" cy="748230"/>
          </a:xfrm>
        </p:spPr>
        <p:txBody>
          <a:bodyPr/>
          <a:lstStyle/>
          <a:p>
            <a:r>
              <a:rPr lang="en-US" dirty="0">
                <a:latin typeface="Proxima Nova" panose="02000506030000020004" pitchFamily="2" charset="0"/>
              </a:rPr>
              <a:t>Getting Started</a:t>
            </a:r>
          </a:p>
        </p:txBody>
      </p:sp>
      <p:sp>
        <p:nvSpPr>
          <p:cNvPr id="3" name="Text Placeholder 2">
            <a:extLst>
              <a:ext uri="{FF2B5EF4-FFF2-40B4-BE49-F238E27FC236}">
                <a16:creationId xmlns:a16="http://schemas.microsoft.com/office/drawing/2014/main" id="{FACA47F6-22F7-0043-9F7E-B680921971EF}"/>
              </a:ext>
            </a:extLst>
          </p:cNvPr>
          <p:cNvSpPr>
            <a:spLocks noGrp="1"/>
          </p:cNvSpPr>
          <p:nvPr>
            <p:ph type="body" sz="quarter" idx="19"/>
          </p:nvPr>
        </p:nvSpPr>
        <p:spPr/>
        <p:txBody>
          <a:bodyPr/>
          <a:lstStyle/>
          <a:p>
            <a:r>
              <a:rPr lang="en-US" dirty="0">
                <a:latin typeface="Proxima Nova" panose="02000506030000020004" pitchFamily="2" charset="0"/>
              </a:rPr>
              <a:t>D2L</a:t>
            </a:r>
          </a:p>
        </p:txBody>
      </p:sp>
      <p:sp>
        <p:nvSpPr>
          <p:cNvPr id="2" name="Footer Placeholder 1">
            <a:extLst>
              <a:ext uri="{FF2B5EF4-FFF2-40B4-BE49-F238E27FC236}">
                <a16:creationId xmlns:a16="http://schemas.microsoft.com/office/drawing/2014/main" id="{1D917630-6DC1-344B-9CDC-A261D6E4F0C3}"/>
              </a:ext>
            </a:extLst>
          </p:cNvPr>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A36">
                    <a:tint val="75000"/>
                  </a:srgbClr>
                </a:solidFill>
                <a:effectLst/>
                <a:uLnTx/>
                <a:uFillTx/>
                <a:latin typeface="Proxima Nova" panose="02000506030000020004" pitchFamily="2" charset="0"/>
                <a:ea typeface="+mn-ea"/>
                <a:cs typeface="+mn-cs"/>
              </a:rPr>
              <a:t>Access Your Required Course Materials</a:t>
            </a:r>
          </a:p>
        </p:txBody>
      </p:sp>
      <p:pic>
        <p:nvPicPr>
          <p:cNvPr id="6" name="Picture 5">
            <a:extLst>
              <a:ext uri="{FF2B5EF4-FFF2-40B4-BE49-F238E27FC236}">
                <a16:creationId xmlns:a16="http://schemas.microsoft.com/office/drawing/2014/main" id="{2349641B-51BB-F358-2A4F-8DB48C36DE95}"/>
              </a:ext>
            </a:extLst>
          </p:cNvPr>
          <p:cNvPicPr>
            <a:picLocks noChangeAspect="1"/>
          </p:cNvPicPr>
          <p:nvPr/>
        </p:nvPicPr>
        <p:blipFill>
          <a:blip r:embed="rId2"/>
          <a:stretch>
            <a:fillRect/>
          </a:stretch>
        </p:blipFill>
        <p:spPr>
          <a:xfrm>
            <a:off x="750408" y="3429000"/>
            <a:ext cx="5952381" cy="1428571"/>
          </a:xfrm>
          <a:prstGeom prst="rect">
            <a:avLst/>
          </a:prstGeom>
        </p:spPr>
      </p:pic>
    </p:spTree>
    <p:extLst>
      <p:ext uri="{BB962C8B-B14F-4D97-AF65-F5344CB8AC3E}">
        <p14:creationId xmlns:p14="http://schemas.microsoft.com/office/powerpoint/2010/main" val="390629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7E61089-9E8E-BA4A-BC3F-61D4EE53EC83}"/>
              </a:ext>
            </a:extLst>
          </p:cNvPr>
          <p:cNvSpPr/>
          <p:nvPr/>
        </p:nvSpPr>
        <p:spPr>
          <a:xfrm>
            <a:off x="750408" y="1734215"/>
            <a:ext cx="4170045" cy="276999"/>
          </a:xfrm>
          <a:prstGeom prst="rect">
            <a:avLst/>
          </a:prstGeom>
          <a:solidFill>
            <a:srgbClr val="E5E5E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3. Click “Connect Quick Links”</a:t>
            </a:r>
          </a:p>
        </p:txBody>
      </p:sp>
      <p:sp>
        <p:nvSpPr>
          <p:cNvPr id="4" name="Title 3">
            <a:extLst>
              <a:ext uri="{FF2B5EF4-FFF2-40B4-BE49-F238E27FC236}">
                <a16:creationId xmlns:a16="http://schemas.microsoft.com/office/drawing/2014/main" id="{468FB4ED-DA2B-0841-82BD-D3C8B104ACEA}"/>
              </a:ext>
            </a:extLst>
          </p:cNvPr>
          <p:cNvSpPr>
            <a:spLocks noGrp="1"/>
          </p:cNvSpPr>
          <p:nvPr>
            <p:ph type="title"/>
          </p:nvPr>
        </p:nvSpPr>
        <p:spPr>
          <a:xfrm>
            <a:off x="673004" y="841922"/>
            <a:ext cx="4192204" cy="748230"/>
          </a:xfrm>
        </p:spPr>
        <p:txBody>
          <a:bodyPr/>
          <a:lstStyle/>
          <a:p>
            <a:r>
              <a:rPr lang="en-US" dirty="0">
                <a:latin typeface="Proxima Nova" panose="02000506030000020004" pitchFamily="2" charset="0"/>
              </a:rPr>
              <a:t>Getting Started</a:t>
            </a:r>
          </a:p>
        </p:txBody>
      </p:sp>
      <p:sp>
        <p:nvSpPr>
          <p:cNvPr id="3" name="Text Placeholder 2">
            <a:extLst>
              <a:ext uri="{FF2B5EF4-FFF2-40B4-BE49-F238E27FC236}">
                <a16:creationId xmlns:a16="http://schemas.microsoft.com/office/drawing/2014/main" id="{FACA47F6-22F7-0043-9F7E-B680921971EF}"/>
              </a:ext>
            </a:extLst>
          </p:cNvPr>
          <p:cNvSpPr>
            <a:spLocks noGrp="1"/>
          </p:cNvSpPr>
          <p:nvPr>
            <p:ph type="body" sz="quarter" idx="19"/>
          </p:nvPr>
        </p:nvSpPr>
        <p:spPr/>
        <p:txBody>
          <a:bodyPr/>
          <a:lstStyle/>
          <a:p>
            <a:r>
              <a:rPr lang="en-US" dirty="0">
                <a:latin typeface="Proxima Nova" panose="02000506030000020004" pitchFamily="2" charset="0"/>
              </a:rPr>
              <a:t>D2L</a:t>
            </a:r>
          </a:p>
        </p:txBody>
      </p:sp>
      <p:pic>
        <p:nvPicPr>
          <p:cNvPr id="2" name="Picture 1">
            <a:extLst>
              <a:ext uri="{FF2B5EF4-FFF2-40B4-BE49-F238E27FC236}">
                <a16:creationId xmlns:a16="http://schemas.microsoft.com/office/drawing/2014/main" id="{ABA94A8C-332A-B7B6-CB77-92B7C12A07FF}"/>
              </a:ext>
            </a:extLst>
          </p:cNvPr>
          <p:cNvPicPr>
            <a:picLocks noChangeAspect="1"/>
          </p:cNvPicPr>
          <p:nvPr/>
        </p:nvPicPr>
        <p:blipFill>
          <a:blip r:embed="rId2"/>
          <a:stretch>
            <a:fillRect/>
          </a:stretch>
        </p:blipFill>
        <p:spPr>
          <a:xfrm>
            <a:off x="750407" y="2460131"/>
            <a:ext cx="7631593" cy="2088463"/>
          </a:xfrm>
          <a:prstGeom prst="rect">
            <a:avLst/>
          </a:prstGeom>
        </p:spPr>
      </p:pic>
    </p:spTree>
    <p:extLst>
      <p:ext uri="{BB962C8B-B14F-4D97-AF65-F5344CB8AC3E}">
        <p14:creationId xmlns:p14="http://schemas.microsoft.com/office/powerpoint/2010/main" val="283353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onnect interface showing password input.">
            <a:extLst>
              <a:ext uri="{FF2B5EF4-FFF2-40B4-BE49-F238E27FC236}">
                <a16:creationId xmlns:a16="http://schemas.microsoft.com/office/drawing/2014/main" id="{59C3DEE3-B9EF-A74C-B35F-8DD5F7E34A65}"/>
              </a:ext>
            </a:extLst>
          </p:cNvPr>
          <p:cNvPicPr>
            <a:picLocks noChangeAspect="1"/>
          </p:cNvPicPr>
          <p:nvPr/>
        </p:nvPicPr>
        <p:blipFill rotWithShape="1">
          <a:blip r:embed="rId2"/>
          <a:srcRect l="16703" t="10587" r="52234" b="38708"/>
          <a:stretch/>
        </p:blipFill>
        <p:spPr>
          <a:xfrm>
            <a:off x="4865208" y="2980307"/>
            <a:ext cx="3633395" cy="3116752"/>
          </a:xfrm>
          <a:prstGeom prst="rect">
            <a:avLst/>
          </a:prstGeom>
          <a:effectLst>
            <a:outerShdw blurRad="660400" sx="94000" sy="94000" algn="tl" rotWithShape="0">
              <a:schemeClr val="tx1">
                <a:alpha val="10000"/>
              </a:schemeClr>
            </a:outerShdw>
          </a:effectLst>
        </p:spPr>
      </p:pic>
      <p:sp>
        <p:nvSpPr>
          <p:cNvPr id="18" name="Rectangle 17">
            <a:extLst>
              <a:ext uri="{FF2B5EF4-FFF2-40B4-BE49-F238E27FC236}">
                <a16:creationId xmlns:a16="http://schemas.microsoft.com/office/drawing/2014/main" id="{5081F909-49A5-5647-9B84-B2F9F75A35FF}"/>
              </a:ext>
            </a:extLst>
          </p:cNvPr>
          <p:cNvSpPr/>
          <p:nvPr/>
        </p:nvSpPr>
        <p:spPr>
          <a:xfrm>
            <a:off x="4865208" y="2173729"/>
            <a:ext cx="3633395" cy="646331"/>
          </a:xfrm>
          <a:prstGeom prst="rect">
            <a:avLst/>
          </a:prstGeom>
          <a:solidFill>
            <a:schemeClr val="bg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If you already have a Connect account, enter your password.</a:t>
            </a:r>
          </a:p>
        </p:txBody>
      </p:sp>
      <p:pic>
        <p:nvPicPr>
          <p:cNvPr id="6" name="Picture 5" descr="Connect login interface showing email login. ">
            <a:extLst>
              <a:ext uri="{FF2B5EF4-FFF2-40B4-BE49-F238E27FC236}">
                <a16:creationId xmlns:a16="http://schemas.microsoft.com/office/drawing/2014/main" id="{83104DA3-256A-FF47-A32C-2A67BD198954}"/>
              </a:ext>
            </a:extLst>
          </p:cNvPr>
          <p:cNvPicPr>
            <a:picLocks noChangeAspect="1"/>
          </p:cNvPicPr>
          <p:nvPr/>
        </p:nvPicPr>
        <p:blipFill rotWithShape="1">
          <a:blip r:embed="rId3"/>
          <a:srcRect l="18072" t="10882" r="51892" b="51106"/>
          <a:stretch/>
        </p:blipFill>
        <p:spPr>
          <a:xfrm>
            <a:off x="788715" y="2980307"/>
            <a:ext cx="3528497" cy="2336562"/>
          </a:xfrm>
          <a:prstGeom prst="rect">
            <a:avLst/>
          </a:prstGeom>
          <a:effectLst>
            <a:outerShdw blurRad="660400" sx="94000" sy="94000" algn="tl" rotWithShape="0">
              <a:schemeClr val="tx1">
                <a:alpha val="10000"/>
              </a:schemeClr>
            </a:outerShdw>
          </a:effectLst>
        </p:spPr>
      </p:pic>
      <p:sp>
        <p:nvSpPr>
          <p:cNvPr id="16" name="Rectangle 15">
            <a:extLst>
              <a:ext uri="{FF2B5EF4-FFF2-40B4-BE49-F238E27FC236}">
                <a16:creationId xmlns:a16="http://schemas.microsoft.com/office/drawing/2014/main" id="{95256939-D82B-1D46-A993-F9C646B4AA2F}"/>
              </a:ext>
            </a:extLst>
          </p:cNvPr>
          <p:cNvSpPr/>
          <p:nvPr/>
        </p:nvSpPr>
        <p:spPr>
          <a:xfrm>
            <a:off x="788715" y="2173729"/>
            <a:ext cx="3528497" cy="646331"/>
          </a:xfrm>
          <a:prstGeom prst="rect">
            <a:avLst/>
          </a:prstGeom>
          <a:solidFill>
            <a:schemeClr val="bg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Enter your student email and click “BEGIN”. </a:t>
            </a:r>
          </a:p>
        </p:txBody>
      </p:sp>
      <p:sp>
        <p:nvSpPr>
          <p:cNvPr id="4" name="Title 3">
            <a:extLst>
              <a:ext uri="{FF2B5EF4-FFF2-40B4-BE49-F238E27FC236}">
                <a16:creationId xmlns:a16="http://schemas.microsoft.com/office/drawing/2014/main" id="{468FB4ED-DA2B-0841-82BD-D3C8B104ACEA}"/>
              </a:ext>
            </a:extLst>
          </p:cNvPr>
          <p:cNvSpPr>
            <a:spLocks noGrp="1"/>
          </p:cNvSpPr>
          <p:nvPr>
            <p:ph type="title"/>
          </p:nvPr>
        </p:nvSpPr>
        <p:spPr>
          <a:xfrm>
            <a:off x="673003" y="1062055"/>
            <a:ext cx="6353439" cy="748230"/>
          </a:xfrm>
        </p:spPr>
        <p:txBody>
          <a:bodyPr>
            <a:normAutofit fontScale="90000"/>
          </a:bodyPr>
          <a:lstStyle/>
          <a:p>
            <a:r>
              <a:rPr lang="en-US" dirty="0">
                <a:latin typeface="Proxima Nova" panose="02000506030000020004" pitchFamily="2" charset="0"/>
              </a:rPr>
              <a:t>How to Register – Existing Account</a:t>
            </a:r>
          </a:p>
        </p:txBody>
      </p:sp>
      <p:sp>
        <p:nvSpPr>
          <p:cNvPr id="3" name="Text Placeholder 2">
            <a:extLst>
              <a:ext uri="{FF2B5EF4-FFF2-40B4-BE49-F238E27FC236}">
                <a16:creationId xmlns:a16="http://schemas.microsoft.com/office/drawing/2014/main" id="{FACA47F6-22F7-0043-9F7E-B680921971EF}"/>
              </a:ext>
            </a:extLst>
          </p:cNvPr>
          <p:cNvSpPr>
            <a:spLocks noGrp="1"/>
          </p:cNvSpPr>
          <p:nvPr>
            <p:ph type="body" sz="quarter" idx="19"/>
          </p:nvPr>
        </p:nvSpPr>
        <p:spPr/>
        <p:txBody>
          <a:bodyPr/>
          <a:lstStyle/>
          <a:p>
            <a:r>
              <a:rPr lang="en-US" dirty="0">
                <a:latin typeface="Proxima Nova" panose="02000506030000020004" pitchFamily="2" charset="0"/>
              </a:rPr>
              <a:t>D2L</a:t>
            </a:r>
          </a:p>
        </p:txBody>
      </p:sp>
    </p:spTree>
    <p:extLst>
      <p:ext uri="{BB962C8B-B14F-4D97-AF65-F5344CB8AC3E}">
        <p14:creationId xmlns:p14="http://schemas.microsoft.com/office/powerpoint/2010/main" val="278347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nnect create account interface.">
            <a:extLst>
              <a:ext uri="{FF2B5EF4-FFF2-40B4-BE49-F238E27FC236}">
                <a16:creationId xmlns:a16="http://schemas.microsoft.com/office/drawing/2014/main" id="{F2EACEE1-EE11-5F46-8282-B03C0BBE47C3}"/>
              </a:ext>
            </a:extLst>
          </p:cNvPr>
          <p:cNvPicPr>
            <a:picLocks noChangeAspect="1"/>
          </p:cNvPicPr>
          <p:nvPr/>
        </p:nvPicPr>
        <p:blipFill rotWithShape="1">
          <a:blip r:embed="rId2"/>
          <a:srcRect l="14446" t="12339" r="54152"/>
          <a:stretch/>
        </p:blipFill>
        <p:spPr>
          <a:xfrm>
            <a:off x="4865208" y="1851999"/>
            <a:ext cx="3314567" cy="4441776"/>
          </a:xfrm>
          <a:prstGeom prst="rect">
            <a:avLst/>
          </a:prstGeom>
          <a:effectLst>
            <a:outerShdw blurRad="660400" dist="38100" dir="2700000" sx="94000" sy="94000" algn="tl" rotWithShape="0">
              <a:schemeClr val="tx1">
                <a:alpha val="10000"/>
              </a:schemeClr>
            </a:outerShdw>
          </a:effectLst>
        </p:spPr>
      </p:pic>
      <p:sp>
        <p:nvSpPr>
          <p:cNvPr id="14" name="Rectangle 13">
            <a:extLst>
              <a:ext uri="{FF2B5EF4-FFF2-40B4-BE49-F238E27FC236}">
                <a16:creationId xmlns:a16="http://schemas.microsoft.com/office/drawing/2014/main" id="{1B80766D-4451-7747-AB67-1F6892E4D7A0}"/>
              </a:ext>
            </a:extLst>
          </p:cNvPr>
          <p:cNvSpPr/>
          <p:nvPr/>
        </p:nvSpPr>
        <p:spPr>
          <a:xfrm>
            <a:off x="788714" y="5370445"/>
            <a:ext cx="3528497" cy="923330"/>
          </a:xfrm>
          <a:prstGeom prst="rect">
            <a:avLst/>
          </a:prstGeom>
          <a:solidFill>
            <a:schemeClr val="bg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If you do not have a Connect account, complete the form, and click “CONTINUE”.</a:t>
            </a:r>
          </a:p>
        </p:txBody>
      </p:sp>
      <p:pic>
        <p:nvPicPr>
          <p:cNvPr id="11" name="Picture 10" descr="Interface showing login screen of connect&#10;">
            <a:extLst>
              <a:ext uri="{FF2B5EF4-FFF2-40B4-BE49-F238E27FC236}">
                <a16:creationId xmlns:a16="http://schemas.microsoft.com/office/drawing/2014/main" id="{4598531D-C767-544E-BFB1-F9F5A087CDB7}"/>
              </a:ext>
            </a:extLst>
          </p:cNvPr>
          <p:cNvPicPr>
            <a:picLocks noChangeAspect="1"/>
          </p:cNvPicPr>
          <p:nvPr/>
        </p:nvPicPr>
        <p:blipFill rotWithShape="1">
          <a:blip r:embed="rId3"/>
          <a:srcRect l="18072" t="10882" r="51892" b="51106"/>
          <a:stretch/>
        </p:blipFill>
        <p:spPr>
          <a:xfrm>
            <a:off x="788715" y="2658577"/>
            <a:ext cx="3528497" cy="2336562"/>
          </a:xfrm>
          <a:prstGeom prst="rect">
            <a:avLst/>
          </a:prstGeom>
          <a:effectLst>
            <a:outerShdw blurRad="660400" sx="94000" sy="94000" algn="tl" rotWithShape="0">
              <a:schemeClr val="tx1">
                <a:alpha val="10000"/>
              </a:schemeClr>
            </a:outerShdw>
          </a:effectLst>
        </p:spPr>
      </p:pic>
      <p:sp>
        <p:nvSpPr>
          <p:cNvPr id="10" name="Rectangle 9">
            <a:extLst>
              <a:ext uri="{FF2B5EF4-FFF2-40B4-BE49-F238E27FC236}">
                <a16:creationId xmlns:a16="http://schemas.microsoft.com/office/drawing/2014/main" id="{87CAC72D-92F7-9649-9C24-A50DE81B7C53}"/>
              </a:ext>
            </a:extLst>
          </p:cNvPr>
          <p:cNvSpPr/>
          <p:nvPr/>
        </p:nvSpPr>
        <p:spPr>
          <a:xfrm>
            <a:off x="788715" y="1851999"/>
            <a:ext cx="3528497" cy="646331"/>
          </a:xfrm>
          <a:prstGeom prst="rect">
            <a:avLst/>
          </a:prstGeom>
          <a:solidFill>
            <a:schemeClr val="bg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A36"/>
                </a:solidFill>
                <a:effectLst/>
                <a:uLnTx/>
                <a:uFillTx/>
                <a:latin typeface="Proxima Nova" panose="02000506030000020004" pitchFamily="2" charset="0"/>
                <a:ea typeface="+mn-ea"/>
                <a:cs typeface="+mn-cs"/>
              </a:rPr>
              <a:t>Enter your student email and click “BEGIN”. </a:t>
            </a:r>
          </a:p>
        </p:txBody>
      </p:sp>
      <p:sp>
        <p:nvSpPr>
          <p:cNvPr id="4" name="Title 3">
            <a:extLst>
              <a:ext uri="{FF2B5EF4-FFF2-40B4-BE49-F238E27FC236}">
                <a16:creationId xmlns:a16="http://schemas.microsoft.com/office/drawing/2014/main" id="{C90C2720-3340-1947-B80D-76406C13C472}"/>
              </a:ext>
            </a:extLst>
          </p:cNvPr>
          <p:cNvSpPr>
            <a:spLocks noGrp="1"/>
          </p:cNvSpPr>
          <p:nvPr>
            <p:ph type="title"/>
          </p:nvPr>
        </p:nvSpPr>
        <p:spPr>
          <a:xfrm>
            <a:off x="673004" y="1025890"/>
            <a:ext cx="5016596" cy="748230"/>
          </a:xfrm>
        </p:spPr>
        <p:txBody>
          <a:bodyPr>
            <a:normAutofit fontScale="90000"/>
          </a:bodyPr>
          <a:lstStyle/>
          <a:p>
            <a:r>
              <a:rPr lang="en-US" dirty="0">
                <a:latin typeface="Proxima Nova" panose="02000506030000020004" pitchFamily="2" charset="0"/>
              </a:rPr>
              <a:t>How to Register – New Account</a:t>
            </a:r>
            <a:endParaRPr lang="en-US" dirty="0"/>
          </a:p>
        </p:txBody>
      </p:sp>
      <p:sp>
        <p:nvSpPr>
          <p:cNvPr id="3" name="Text Placeholder 2">
            <a:extLst>
              <a:ext uri="{FF2B5EF4-FFF2-40B4-BE49-F238E27FC236}">
                <a16:creationId xmlns:a16="http://schemas.microsoft.com/office/drawing/2014/main" id="{129954D9-70D9-A34A-B081-641E64D06209}"/>
              </a:ext>
            </a:extLst>
          </p:cNvPr>
          <p:cNvSpPr>
            <a:spLocks noGrp="1"/>
          </p:cNvSpPr>
          <p:nvPr>
            <p:ph type="body" sz="quarter" idx="19"/>
          </p:nvPr>
        </p:nvSpPr>
        <p:spPr/>
        <p:txBody>
          <a:bodyPr/>
          <a:lstStyle/>
          <a:p>
            <a:r>
              <a:rPr lang="en-US" dirty="0">
                <a:latin typeface="Proxima Nova" panose="02000506030000020004" pitchFamily="2" charset="0"/>
              </a:rPr>
              <a:t>D2L</a:t>
            </a:r>
          </a:p>
        </p:txBody>
      </p:sp>
    </p:spTree>
    <p:extLst>
      <p:ext uri="{BB962C8B-B14F-4D97-AF65-F5344CB8AC3E}">
        <p14:creationId xmlns:p14="http://schemas.microsoft.com/office/powerpoint/2010/main" val="63140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0389736-5A4A-DB4B-90ED-D3BADF3642AC}"/>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Step 5</a:t>
            </a:r>
          </a:p>
        </p:txBody>
      </p:sp>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Arial" panose="020B0604020202020204"/>
                <a:ea typeface="+mn-ea"/>
                <a:cs typeface="+mn-cs"/>
              </a:rPr>
              <a:t>Support at Every Step</a:t>
            </a:r>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a:t>Step 4 </a:t>
            </a:r>
            <a:r>
              <a:rPr lang="en-US" dirty="0"/>
              <a:t>- Registration</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p:txBody>
          <a:bodyPr/>
          <a:lstStyle/>
          <a:p>
            <a:pPr lvl="0" defTabSz="457200">
              <a:lnSpc>
                <a:spcPct val="107000"/>
              </a:lnSpc>
              <a:spcAft>
                <a:spcPts val="800"/>
              </a:spcAft>
              <a:defRPr/>
            </a:pPr>
            <a:r>
              <a:rPr lang="en-US" sz="2000" dirty="0">
                <a:solidFill>
                  <a:prstClr val="black"/>
                </a:solidFill>
                <a:cs typeface="Times New Roman" panose="02020603050405020304" pitchFamily="18" charset="0"/>
              </a:rPr>
              <a:t>You have three registration options.</a:t>
            </a:r>
            <a:endParaRPr lang="en-US" sz="2000" dirty="0">
              <a:solidFill>
                <a:prstClr val="black"/>
              </a:solidFill>
              <a:ea typeface="Calibri" panose="020F0502020204030204" pitchFamily="34" charset="0"/>
              <a:cs typeface="Times New Roman" panose="02020603050405020304" pitchFamily="18" charset="0"/>
            </a:endParaRPr>
          </a:p>
          <a:p>
            <a:pPr marL="342900" lvl="0" indent="-342900" defTabSz="457200">
              <a:lnSpc>
                <a:spcPct val="107000"/>
              </a:lnSpc>
              <a:spcAft>
                <a:spcPts val="800"/>
              </a:spcAft>
              <a:buFont typeface="+mj-lt"/>
              <a:buAutoNum type="arabicPeriod"/>
              <a:defRPr/>
            </a:pPr>
            <a:r>
              <a:rPr lang="en-US" b="1" dirty="0">
                <a:solidFill>
                  <a:srgbClr val="692146"/>
                </a:solidFill>
                <a:ea typeface="Calibri" panose="020F0502020204030204" pitchFamily="34" charset="0"/>
                <a:cs typeface="Times New Roman" panose="02020603050405020304" pitchFamily="18" charset="0"/>
              </a:rPr>
              <a:t>Connect Code</a:t>
            </a:r>
            <a:r>
              <a:rPr lang="en-US" b="1" dirty="0">
                <a:solidFill>
                  <a:srgbClr val="7030A0"/>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Enter a Connect access code and click</a:t>
            </a:r>
            <a:r>
              <a:rPr lang="en-US" b="1" dirty="0">
                <a:solidFill>
                  <a:prstClr val="black"/>
                </a:solidFill>
                <a:ea typeface="Calibri" panose="020F0502020204030204" pitchFamily="34" charset="0"/>
                <a:cs typeface="Times New Roman" panose="02020603050405020304" pitchFamily="18" charset="0"/>
              </a:rPr>
              <a:t> Redeem</a:t>
            </a:r>
            <a:r>
              <a:rPr lang="en-US" dirty="0">
                <a:solidFill>
                  <a:prstClr val="black"/>
                </a:solidFill>
                <a:ea typeface="Calibri" panose="020F0502020204030204" pitchFamily="34" charset="0"/>
                <a:cs typeface="Times New Roman" panose="02020603050405020304" pitchFamily="18" charset="0"/>
              </a:rPr>
              <a:t>.</a:t>
            </a:r>
          </a:p>
          <a:p>
            <a:pPr marL="342900" lvl="0" indent="-342900" defTabSz="457200">
              <a:lnSpc>
                <a:spcPct val="107000"/>
              </a:lnSpc>
              <a:spcAft>
                <a:spcPts val="800"/>
              </a:spcAft>
              <a:buFont typeface="+mj-lt"/>
              <a:buAutoNum type="arabicPeriod"/>
              <a:defRPr/>
            </a:pPr>
            <a:r>
              <a:rPr lang="en-US" b="1" dirty="0">
                <a:solidFill>
                  <a:srgbClr val="EC7700"/>
                </a:solidFill>
                <a:ea typeface="Calibri" panose="020F0502020204030204" pitchFamily="34" charset="0"/>
                <a:cs typeface="Times New Roman" panose="02020603050405020304" pitchFamily="18" charset="0"/>
              </a:rPr>
              <a:t>Purchase Online:</a:t>
            </a:r>
            <a:r>
              <a:rPr lang="en-US" b="1" dirty="0">
                <a:solidFill>
                  <a:srgbClr val="ED7D31"/>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Click </a:t>
            </a:r>
            <a:r>
              <a:rPr lang="en-US" b="1" dirty="0">
                <a:solidFill>
                  <a:prstClr val="black"/>
                </a:solidFill>
                <a:ea typeface="Calibri" panose="020F0502020204030204" pitchFamily="34" charset="0"/>
                <a:cs typeface="Times New Roman" panose="02020603050405020304" pitchFamily="18" charset="0"/>
              </a:rPr>
              <a:t>Purchase </a:t>
            </a:r>
            <a:r>
              <a:rPr lang="en-US" dirty="0">
                <a:solidFill>
                  <a:prstClr val="black"/>
                </a:solidFill>
                <a:ea typeface="Calibri" panose="020F0502020204030204" pitchFamily="34" charset="0"/>
                <a:cs typeface="Times New Roman" panose="02020603050405020304" pitchFamily="18" charset="0"/>
              </a:rPr>
              <a:t>to use a credit card or PayPal.</a:t>
            </a:r>
          </a:p>
          <a:p>
            <a:pPr marL="342900" lvl="0" indent="-342900" defTabSz="457200">
              <a:lnSpc>
                <a:spcPct val="107000"/>
              </a:lnSpc>
              <a:spcAft>
                <a:spcPts val="800"/>
              </a:spcAft>
              <a:buFont typeface="+mj-lt"/>
              <a:buAutoNum type="arabicPeriod"/>
              <a:defRPr/>
            </a:pPr>
            <a:r>
              <a:rPr lang="en-US" b="1" dirty="0">
                <a:solidFill>
                  <a:srgbClr val="E21A23"/>
                </a:solidFill>
                <a:ea typeface="Calibri" panose="020F0502020204030204" pitchFamily="34" charset="0"/>
              </a:rPr>
              <a:t>Temporary Access: </a:t>
            </a:r>
            <a:r>
              <a:rPr lang="en-US" dirty="0">
                <a:solidFill>
                  <a:prstClr val="black"/>
                </a:solidFill>
                <a:ea typeface="Calibri" panose="020F0502020204030204" pitchFamily="34" charset="0"/>
              </a:rPr>
              <a:t>Click</a:t>
            </a:r>
            <a:r>
              <a:rPr lang="en-US" b="1" dirty="0">
                <a:solidFill>
                  <a:prstClr val="black"/>
                </a:solidFill>
                <a:ea typeface="Calibri" panose="020F0502020204030204" pitchFamily="34" charset="0"/>
              </a:rPr>
              <a:t> Access Now </a:t>
            </a:r>
            <a:r>
              <a:rPr lang="en-US" dirty="0">
                <a:solidFill>
                  <a:prstClr val="black"/>
                </a:solidFill>
                <a:ea typeface="Calibri" panose="020F0502020204030204" pitchFamily="34" charset="0"/>
              </a:rPr>
              <a:t>for two-week temporary access</a:t>
            </a:r>
            <a:r>
              <a:rPr lang="en-US" sz="1400" dirty="0">
                <a:solidFill>
                  <a:prstClr val="black"/>
                </a:solidFill>
                <a:ea typeface="Calibri" panose="020F0502020204030204" pitchFamily="34" charset="0"/>
              </a:rPr>
              <a:t>.</a:t>
            </a:r>
            <a:endParaRPr lang="en-US" dirty="0"/>
          </a:p>
          <a:p>
            <a:endParaRPr lang="en-US" dirty="0"/>
          </a:p>
        </p:txBody>
      </p:sp>
      <p:pic>
        <p:nvPicPr>
          <p:cNvPr id="5" name="Picture 4" descr="Image shows options to access Connect Course. On the left of the screen you will enter a code that you may have received for the course. In the center of the screen you can purchase access. on the right of the screen you can opt to access the site temporarily to get started before purchase. ">
            <a:extLst>
              <a:ext uri="{FF2B5EF4-FFF2-40B4-BE49-F238E27FC236}">
                <a16:creationId xmlns:a16="http://schemas.microsoft.com/office/drawing/2014/main" id="{BB23A09F-310B-B520-87F0-213F3F8A55CE}"/>
              </a:ext>
            </a:extLst>
          </p:cNvPr>
          <p:cNvPicPr>
            <a:picLocks noChangeAspect="1"/>
          </p:cNvPicPr>
          <p:nvPr/>
        </p:nvPicPr>
        <p:blipFill>
          <a:blip r:embed="rId2"/>
          <a:stretch>
            <a:fillRect/>
          </a:stretch>
        </p:blipFill>
        <p:spPr>
          <a:xfrm>
            <a:off x="4865208" y="1688137"/>
            <a:ext cx="6087776" cy="4639295"/>
          </a:xfrm>
          <a:prstGeom prst="rect">
            <a:avLst/>
          </a:prstGeom>
          <a:ln>
            <a:solidFill>
              <a:schemeClr val="bg1">
                <a:lumMod val="75000"/>
              </a:schemeClr>
            </a:solidFill>
          </a:ln>
        </p:spPr>
      </p:pic>
    </p:spTree>
    <p:extLst>
      <p:ext uri="{BB962C8B-B14F-4D97-AF65-F5344CB8AC3E}">
        <p14:creationId xmlns:p14="http://schemas.microsoft.com/office/powerpoint/2010/main" val="162680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D8B44D-E864-C24F-946E-E48A1D89CF60}"/>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Arial" panose="020B0604020202020204"/>
                <a:ea typeface="+mn-ea"/>
                <a:cs typeface="+mn-cs"/>
              </a:rPr>
              <a:t>Support at Every Step</a:t>
            </a:r>
          </a:p>
        </p:txBody>
      </p:sp>
      <p:sp>
        <p:nvSpPr>
          <p:cNvPr id="11" name="Text Placeholder 10">
            <a:extLst>
              <a:ext uri="{FF2B5EF4-FFF2-40B4-BE49-F238E27FC236}">
                <a16:creationId xmlns:a16="http://schemas.microsoft.com/office/drawing/2014/main" id="{09D1A3A4-7EB9-D644-B39C-D323EE68ABD8}"/>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Step 6</a:t>
            </a:r>
          </a:p>
        </p:txBody>
      </p:sp>
      <p:sp>
        <p:nvSpPr>
          <p:cNvPr id="9" name="Title 8">
            <a:extLst>
              <a:ext uri="{FF2B5EF4-FFF2-40B4-BE49-F238E27FC236}">
                <a16:creationId xmlns:a16="http://schemas.microsoft.com/office/drawing/2014/main" id="{C8F0874E-18A4-3347-8C1D-B11773832A76}"/>
              </a:ext>
            </a:extLst>
          </p:cNvPr>
          <p:cNvSpPr>
            <a:spLocks noGrp="1"/>
          </p:cNvSpPr>
          <p:nvPr>
            <p:ph type="title"/>
          </p:nvPr>
        </p:nvSpPr>
        <p:spPr>
          <a:xfrm>
            <a:off x="633873" y="1020117"/>
            <a:ext cx="10750091" cy="365379"/>
          </a:xfrm>
        </p:spPr>
        <p:txBody>
          <a:bodyPr>
            <a:normAutofit fontScale="90000"/>
          </a:bodyPr>
          <a:lstStyle/>
          <a:p>
            <a:r>
              <a:rPr lang="en-US" dirty="0"/>
              <a:t>Step 5 - </a:t>
            </a:r>
            <a:r>
              <a:rPr lang="en-US" b="0" dirty="0"/>
              <a:t>Click </a:t>
            </a:r>
            <a:r>
              <a:rPr lang="en-US" dirty="0"/>
              <a:t>Confirm. </a:t>
            </a:r>
            <a:r>
              <a:rPr lang="en-US" b="0" dirty="0"/>
              <a:t>You are now registered.</a:t>
            </a:r>
          </a:p>
        </p:txBody>
      </p:sp>
      <p:pic>
        <p:nvPicPr>
          <p:cNvPr id="4" name="Picture 3" descr="Image shows course confirmation page. If the course information is correct click on the red rectangular box that says Confirm. ">
            <a:extLst>
              <a:ext uri="{FF2B5EF4-FFF2-40B4-BE49-F238E27FC236}">
                <a16:creationId xmlns:a16="http://schemas.microsoft.com/office/drawing/2014/main" id="{EAF9D946-0341-D63E-E86E-F823A3DBE937}"/>
              </a:ext>
            </a:extLst>
          </p:cNvPr>
          <p:cNvPicPr>
            <a:picLocks noChangeAspect="1"/>
          </p:cNvPicPr>
          <p:nvPr/>
        </p:nvPicPr>
        <p:blipFill>
          <a:blip r:embed="rId2"/>
          <a:stretch>
            <a:fillRect/>
          </a:stretch>
        </p:blipFill>
        <p:spPr>
          <a:xfrm>
            <a:off x="1055602" y="1850235"/>
            <a:ext cx="9116629" cy="3656982"/>
          </a:xfrm>
          <a:prstGeom prst="rect">
            <a:avLst/>
          </a:prstGeom>
          <a:ln>
            <a:noFill/>
          </a:ln>
        </p:spPr>
      </p:pic>
    </p:spTree>
    <p:extLst>
      <p:ext uri="{BB962C8B-B14F-4D97-AF65-F5344CB8AC3E}">
        <p14:creationId xmlns:p14="http://schemas.microsoft.com/office/powerpoint/2010/main" val="3515994734"/>
      </p:ext>
    </p:extLst>
  </p:cSld>
  <p:clrMapOvr>
    <a:masterClrMapping/>
  </p:clrMapOvr>
</p:sld>
</file>

<file path=ppt/theme/theme1.xml><?xml version="1.0" encoding="utf-8"?>
<a:theme xmlns:a="http://schemas.openxmlformats.org/drawingml/2006/main" name="1_Office Theme">
  <a:themeElements>
    <a:clrScheme name="MH 2021">
      <a:dk1>
        <a:srgbClr val="373A36"/>
      </a:dk1>
      <a:lt1>
        <a:srgbClr val="FFFFFF"/>
      </a:lt1>
      <a:dk2>
        <a:srgbClr val="000000"/>
      </a:dk2>
      <a:lt2>
        <a:srgbClr val="E7E6E6"/>
      </a:lt2>
      <a:accent1>
        <a:srgbClr val="E21A23"/>
      </a:accent1>
      <a:accent2>
        <a:srgbClr val="373A36"/>
      </a:accent2>
      <a:accent3>
        <a:srgbClr val="A5A5A5"/>
      </a:accent3>
      <a:accent4>
        <a:srgbClr val="FFCD00"/>
      </a:accent4>
      <a:accent5>
        <a:srgbClr val="5B9BD5"/>
      </a:accent5>
      <a:accent6>
        <a:srgbClr val="70AD47"/>
      </a:accent6>
      <a:hlink>
        <a:srgbClr val="E21A2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1.15.2021" id="{36C10A61-1724-4602-BCEF-3D18631FBD58}" vid="{A27ECE6A-52C4-4240-A110-322E83625E83}"/>
    </a:ext>
  </a:extLst>
</a:theme>
</file>

<file path=ppt/theme/theme3.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1.15.2021" id="{36C10A61-1724-4602-BCEF-3D18631FBD58}" vid="{E4C73023-2232-4BAD-B702-B1B19CC699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Widescreen</PresentationFormat>
  <Paragraphs>79</Paragraphs>
  <Slides>11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Aptos</vt:lpstr>
      <vt:lpstr>Arial</vt:lpstr>
      <vt:lpstr>Calibri</vt:lpstr>
      <vt:lpstr>Proxima Nova</vt:lpstr>
      <vt:lpstr>Times New Roman</vt:lpstr>
      <vt:lpstr>1_Office Theme</vt:lpstr>
      <vt:lpstr>Master Slide Gray Header</vt:lpstr>
      <vt:lpstr>1_Cover Slides</vt:lpstr>
      <vt:lpstr>Why Connect?</vt:lpstr>
      <vt:lpstr>ReadAnywhere App</vt:lpstr>
      <vt:lpstr>How to Register</vt:lpstr>
      <vt:lpstr>Getting Started</vt:lpstr>
      <vt:lpstr>Getting Started</vt:lpstr>
      <vt:lpstr>How to Register – Existing Account</vt:lpstr>
      <vt:lpstr>How to Register – New Account</vt:lpstr>
      <vt:lpstr>Step 4 - Registration</vt:lpstr>
      <vt:lpstr>Step 5 - Click Confirm. You are now registered.</vt:lpstr>
      <vt:lpstr>Best Practices</vt:lpstr>
      <vt:lpstr>Accessibility &amp;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Walsh, Devon</dc:creator>
  <cp:lastModifiedBy>Walsh, Devon</cp:lastModifiedBy>
  <cp:revision>1</cp:revision>
  <dcterms:created xsi:type="dcterms:W3CDTF">2025-02-13T14:42:45Z</dcterms:created>
  <dcterms:modified xsi:type="dcterms:W3CDTF">2025-02-13T14:43:29Z</dcterms:modified>
</cp:coreProperties>
</file>